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58" r:id="rId2"/>
    <p:sldId id="448" r:id="rId3"/>
    <p:sldId id="456" r:id="rId4"/>
    <p:sldId id="460" r:id="rId5"/>
    <p:sldId id="459" r:id="rId6"/>
    <p:sldId id="415" r:id="rId7"/>
    <p:sldId id="417" r:id="rId8"/>
    <p:sldId id="442" r:id="rId9"/>
    <p:sldId id="418" r:id="rId10"/>
    <p:sldId id="419" r:id="rId11"/>
    <p:sldId id="462" r:id="rId12"/>
    <p:sldId id="414" r:id="rId13"/>
    <p:sldId id="463" r:id="rId14"/>
    <p:sldId id="471" r:id="rId15"/>
    <p:sldId id="472" r:id="rId16"/>
    <p:sldId id="473" r:id="rId17"/>
    <p:sldId id="474" r:id="rId18"/>
    <p:sldId id="475" r:id="rId19"/>
    <p:sldId id="476" r:id="rId20"/>
    <p:sldId id="477" r:id="rId21"/>
    <p:sldId id="479" r:id="rId22"/>
  </p:sldIdLst>
  <p:sldSz cx="9144000" cy="6858000" type="letter"/>
  <p:notesSz cx="6858000" cy="9296400"/>
  <p:defaultTextStyle>
    <a:defPPr>
      <a:defRPr lang="en-US"/>
    </a:defPPr>
    <a:lvl1pPr algn="l" rtl="0" fontAlgn="base">
      <a:lnSpc>
        <a:spcPct val="90000"/>
      </a:lnSpc>
      <a:spcBef>
        <a:spcPct val="20000"/>
      </a:spcBef>
      <a:spcAft>
        <a:spcPct val="0"/>
      </a:spcAft>
      <a:buClr>
        <a:srgbClr val="A82800"/>
      </a:buClr>
      <a:buSzPct val="90000"/>
      <a:buFont typeface="Wingdings" pitchFamily="2" charset="2"/>
      <a:buChar char="q"/>
      <a:defRPr sz="2400" kern="1200">
        <a:solidFill>
          <a:schemeClr val="tx1"/>
        </a:solidFill>
        <a:latin typeface="Arial" charset="0"/>
        <a:ea typeface="+mn-ea"/>
        <a:cs typeface="+mn-cs"/>
      </a:defRPr>
    </a:lvl1pPr>
    <a:lvl2pPr marL="457200" algn="l" rtl="0" fontAlgn="base">
      <a:lnSpc>
        <a:spcPct val="90000"/>
      </a:lnSpc>
      <a:spcBef>
        <a:spcPct val="20000"/>
      </a:spcBef>
      <a:spcAft>
        <a:spcPct val="0"/>
      </a:spcAft>
      <a:buClr>
        <a:srgbClr val="A82800"/>
      </a:buClr>
      <a:buSzPct val="90000"/>
      <a:buFont typeface="Wingdings" pitchFamily="2" charset="2"/>
      <a:buChar char="q"/>
      <a:defRPr sz="2400" kern="1200">
        <a:solidFill>
          <a:schemeClr val="tx1"/>
        </a:solidFill>
        <a:latin typeface="Arial" charset="0"/>
        <a:ea typeface="+mn-ea"/>
        <a:cs typeface="+mn-cs"/>
      </a:defRPr>
    </a:lvl2pPr>
    <a:lvl3pPr marL="914400" algn="l" rtl="0" fontAlgn="base">
      <a:lnSpc>
        <a:spcPct val="90000"/>
      </a:lnSpc>
      <a:spcBef>
        <a:spcPct val="20000"/>
      </a:spcBef>
      <a:spcAft>
        <a:spcPct val="0"/>
      </a:spcAft>
      <a:buClr>
        <a:srgbClr val="A82800"/>
      </a:buClr>
      <a:buSzPct val="90000"/>
      <a:buFont typeface="Wingdings" pitchFamily="2" charset="2"/>
      <a:buChar char="q"/>
      <a:defRPr sz="2400" kern="1200">
        <a:solidFill>
          <a:schemeClr val="tx1"/>
        </a:solidFill>
        <a:latin typeface="Arial" charset="0"/>
        <a:ea typeface="+mn-ea"/>
        <a:cs typeface="+mn-cs"/>
      </a:defRPr>
    </a:lvl3pPr>
    <a:lvl4pPr marL="1371600" algn="l" rtl="0" fontAlgn="base">
      <a:lnSpc>
        <a:spcPct val="90000"/>
      </a:lnSpc>
      <a:spcBef>
        <a:spcPct val="20000"/>
      </a:spcBef>
      <a:spcAft>
        <a:spcPct val="0"/>
      </a:spcAft>
      <a:buClr>
        <a:srgbClr val="A82800"/>
      </a:buClr>
      <a:buSzPct val="90000"/>
      <a:buFont typeface="Wingdings" pitchFamily="2" charset="2"/>
      <a:buChar char="q"/>
      <a:defRPr sz="2400" kern="1200">
        <a:solidFill>
          <a:schemeClr val="tx1"/>
        </a:solidFill>
        <a:latin typeface="Arial" charset="0"/>
        <a:ea typeface="+mn-ea"/>
        <a:cs typeface="+mn-cs"/>
      </a:defRPr>
    </a:lvl4pPr>
    <a:lvl5pPr marL="1828800" algn="l" rtl="0" fontAlgn="base">
      <a:lnSpc>
        <a:spcPct val="90000"/>
      </a:lnSpc>
      <a:spcBef>
        <a:spcPct val="20000"/>
      </a:spcBef>
      <a:spcAft>
        <a:spcPct val="0"/>
      </a:spcAft>
      <a:buClr>
        <a:srgbClr val="A82800"/>
      </a:buClr>
      <a:buSzPct val="90000"/>
      <a:buFont typeface="Wingdings" pitchFamily="2" charset="2"/>
      <a:buChar char="q"/>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A828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208" autoAdjust="0"/>
  </p:normalViewPr>
  <p:slideViewPr>
    <p:cSldViewPr>
      <p:cViewPr>
        <p:scale>
          <a:sx n="75" d="100"/>
          <a:sy n="75" d="100"/>
        </p:scale>
        <p:origin x="-1014" y="-5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40" y="-78"/>
      </p:cViewPr>
      <p:guideLst>
        <p:guide orient="horz" pos="292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3388" cy="4635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defTabSz="920750">
              <a:lnSpc>
                <a:spcPct val="100000"/>
              </a:lnSpc>
              <a:spcBef>
                <a:spcPct val="0"/>
              </a:spcBef>
              <a:buClrTx/>
              <a:buSzTx/>
              <a:buFontTx/>
              <a:buNone/>
              <a:defRPr sz="1200" dirty="0"/>
            </a:lvl1pPr>
          </a:lstStyle>
          <a:p>
            <a:pPr>
              <a:defRPr/>
            </a:pPr>
            <a:endParaRPr lang="en-US"/>
          </a:p>
        </p:txBody>
      </p:sp>
      <p:sp>
        <p:nvSpPr>
          <p:cNvPr id="51203" name="Rectangle 3"/>
          <p:cNvSpPr>
            <a:spLocks noGrp="1" noChangeArrowheads="1"/>
          </p:cNvSpPr>
          <p:nvPr>
            <p:ph type="dt" sz="quarter" idx="1"/>
          </p:nvPr>
        </p:nvSpPr>
        <p:spPr bwMode="auto">
          <a:xfrm>
            <a:off x="3883025" y="0"/>
            <a:ext cx="2973388" cy="4635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algn="r" defTabSz="920750">
              <a:lnSpc>
                <a:spcPct val="100000"/>
              </a:lnSpc>
              <a:spcBef>
                <a:spcPct val="0"/>
              </a:spcBef>
              <a:buClrTx/>
              <a:buSzTx/>
              <a:buFontTx/>
              <a:buNone/>
              <a:defRPr sz="1200" dirty="0"/>
            </a:lvl1pPr>
          </a:lstStyle>
          <a:p>
            <a:pPr>
              <a:defRPr/>
            </a:pPr>
            <a:endParaRPr lang="en-US"/>
          </a:p>
        </p:txBody>
      </p:sp>
      <p:sp>
        <p:nvSpPr>
          <p:cNvPr id="51204" name="Rectangle 4"/>
          <p:cNvSpPr>
            <a:spLocks noGrp="1" noChangeArrowheads="1"/>
          </p:cNvSpPr>
          <p:nvPr>
            <p:ph type="ftr" sz="quarter" idx="2"/>
          </p:nvPr>
        </p:nvSpPr>
        <p:spPr bwMode="auto">
          <a:xfrm>
            <a:off x="0" y="8831263"/>
            <a:ext cx="2973388" cy="46355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lvl1pPr defTabSz="920750">
              <a:lnSpc>
                <a:spcPct val="100000"/>
              </a:lnSpc>
              <a:spcBef>
                <a:spcPct val="0"/>
              </a:spcBef>
              <a:buClrTx/>
              <a:buSzTx/>
              <a:buFontTx/>
              <a:buNone/>
              <a:defRPr sz="1200" dirty="0"/>
            </a:lvl1pPr>
          </a:lstStyle>
          <a:p>
            <a:pPr>
              <a:defRPr/>
            </a:pPr>
            <a:endParaRPr lang="en-US"/>
          </a:p>
        </p:txBody>
      </p:sp>
      <p:sp>
        <p:nvSpPr>
          <p:cNvPr id="51205" name="Rectangle 5"/>
          <p:cNvSpPr>
            <a:spLocks noGrp="1" noChangeArrowheads="1"/>
          </p:cNvSpPr>
          <p:nvPr>
            <p:ph type="sldNum" sz="quarter" idx="3"/>
          </p:nvPr>
        </p:nvSpPr>
        <p:spPr bwMode="auto">
          <a:xfrm>
            <a:off x="3883025" y="8831263"/>
            <a:ext cx="2973388" cy="46355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lvl1pPr algn="r" defTabSz="920750">
              <a:lnSpc>
                <a:spcPct val="100000"/>
              </a:lnSpc>
              <a:spcBef>
                <a:spcPct val="0"/>
              </a:spcBef>
              <a:buClrTx/>
              <a:buSzTx/>
              <a:buFontTx/>
              <a:buNone/>
              <a:defRPr sz="1200"/>
            </a:lvl1pPr>
          </a:lstStyle>
          <a:p>
            <a:pPr>
              <a:defRPr/>
            </a:pPr>
            <a:fld id="{8CB32BC4-265E-4129-98C9-97396C270AF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3388" cy="463550"/>
          </a:xfrm>
          <a:prstGeom prst="rect">
            <a:avLst/>
          </a:prstGeom>
          <a:noFill/>
          <a:ln w="9525">
            <a:noFill/>
            <a:miter lim="800000"/>
            <a:headEnd/>
            <a:tailEnd/>
          </a:ln>
        </p:spPr>
        <p:txBody>
          <a:bodyPr vert="horz" wrap="square" lIns="92243" tIns="46125" rIns="92243" bIns="46125" numCol="1" anchor="t" anchorCtr="0" compatLnSpc="1">
            <a:prstTxWarp prst="textNoShape">
              <a:avLst/>
            </a:prstTxWarp>
          </a:bodyPr>
          <a:lstStyle>
            <a:lvl1pPr defTabSz="923925">
              <a:lnSpc>
                <a:spcPct val="100000"/>
              </a:lnSpc>
              <a:spcBef>
                <a:spcPct val="0"/>
              </a:spcBef>
              <a:buClrTx/>
              <a:buSzTx/>
              <a:buFontTx/>
              <a:buNone/>
              <a:defRPr sz="1200" dirty="0"/>
            </a:lvl1pPr>
          </a:lstStyle>
          <a:p>
            <a:pPr>
              <a:defRPr/>
            </a:pPr>
            <a:endParaRPr lang="en-US"/>
          </a:p>
        </p:txBody>
      </p:sp>
      <p:sp>
        <p:nvSpPr>
          <p:cNvPr id="5123" name="Rectangle 3"/>
          <p:cNvSpPr>
            <a:spLocks noGrp="1" noChangeArrowheads="1"/>
          </p:cNvSpPr>
          <p:nvPr>
            <p:ph type="dt" idx="1"/>
          </p:nvPr>
        </p:nvSpPr>
        <p:spPr bwMode="auto">
          <a:xfrm>
            <a:off x="3883025" y="0"/>
            <a:ext cx="2973388" cy="463550"/>
          </a:xfrm>
          <a:prstGeom prst="rect">
            <a:avLst/>
          </a:prstGeom>
          <a:noFill/>
          <a:ln w="9525">
            <a:noFill/>
            <a:miter lim="800000"/>
            <a:headEnd/>
            <a:tailEnd/>
          </a:ln>
        </p:spPr>
        <p:txBody>
          <a:bodyPr vert="horz" wrap="square" lIns="92243" tIns="46125" rIns="92243" bIns="46125" numCol="1" anchor="t" anchorCtr="0" compatLnSpc="1">
            <a:prstTxWarp prst="textNoShape">
              <a:avLst/>
            </a:prstTxWarp>
          </a:bodyPr>
          <a:lstStyle>
            <a:lvl1pPr algn="r" defTabSz="923925">
              <a:lnSpc>
                <a:spcPct val="100000"/>
              </a:lnSpc>
              <a:spcBef>
                <a:spcPct val="0"/>
              </a:spcBef>
              <a:buClrTx/>
              <a:buSzTx/>
              <a:buFontTx/>
              <a:buNone/>
              <a:defRPr sz="1200" dirty="0"/>
            </a:lvl1pPr>
          </a:lstStyle>
          <a:p>
            <a:pPr>
              <a:defRPr/>
            </a:pPr>
            <a:endParaRPr lang="en-US"/>
          </a:p>
        </p:txBody>
      </p:sp>
      <p:sp>
        <p:nvSpPr>
          <p:cNvPr id="24580" name="Rectangle 4"/>
          <p:cNvSpPr>
            <a:spLocks noRot="1" noChangeArrowheads="1" noTextEdit="1"/>
          </p:cNvSpPr>
          <p:nvPr>
            <p:ph type="sldImg" idx="2"/>
          </p:nvPr>
        </p:nvSpPr>
        <p:spPr bwMode="auto">
          <a:xfrm>
            <a:off x="1106488" y="695325"/>
            <a:ext cx="4649787" cy="34877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7388" y="4416425"/>
            <a:ext cx="5483225" cy="4184650"/>
          </a:xfrm>
          <a:prstGeom prst="rect">
            <a:avLst/>
          </a:prstGeom>
          <a:noFill/>
          <a:ln w="9525">
            <a:noFill/>
            <a:miter lim="800000"/>
            <a:headEnd/>
            <a:tailEnd/>
          </a:ln>
        </p:spPr>
        <p:txBody>
          <a:bodyPr vert="horz" wrap="square" lIns="92243" tIns="46125" rIns="92243" bIns="461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2973388" cy="463550"/>
          </a:xfrm>
          <a:prstGeom prst="rect">
            <a:avLst/>
          </a:prstGeom>
          <a:noFill/>
          <a:ln w="9525">
            <a:noFill/>
            <a:miter lim="800000"/>
            <a:headEnd/>
            <a:tailEnd/>
          </a:ln>
        </p:spPr>
        <p:txBody>
          <a:bodyPr vert="horz" wrap="square" lIns="92243" tIns="46125" rIns="92243" bIns="46125" numCol="1" anchor="b" anchorCtr="0" compatLnSpc="1">
            <a:prstTxWarp prst="textNoShape">
              <a:avLst/>
            </a:prstTxWarp>
          </a:bodyPr>
          <a:lstStyle>
            <a:lvl1pPr defTabSz="923925">
              <a:lnSpc>
                <a:spcPct val="100000"/>
              </a:lnSpc>
              <a:spcBef>
                <a:spcPct val="0"/>
              </a:spcBef>
              <a:buClrTx/>
              <a:buSzTx/>
              <a:buFontTx/>
              <a:buNone/>
              <a:defRPr sz="1200" dirty="0"/>
            </a:lvl1pPr>
          </a:lstStyle>
          <a:p>
            <a:pPr>
              <a:defRPr/>
            </a:pPr>
            <a:endParaRPr lang="en-US"/>
          </a:p>
        </p:txBody>
      </p:sp>
      <p:sp>
        <p:nvSpPr>
          <p:cNvPr id="5127" name="Rectangle 7"/>
          <p:cNvSpPr>
            <a:spLocks noGrp="1" noChangeArrowheads="1"/>
          </p:cNvSpPr>
          <p:nvPr>
            <p:ph type="sldNum" sz="quarter" idx="5"/>
          </p:nvPr>
        </p:nvSpPr>
        <p:spPr bwMode="auto">
          <a:xfrm>
            <a:off x="3883025" y="8831263"/>
            <a:ext cx="2973388" cy="463550"/>
          </a:xfrm>
          <a:prstGeom prst="rect">
            <a:avLst/>
          </a:prstGeom>
          <a:noFill/>
          <a:ln w="9525">
            <a:noFill/>
            <a:miter lim="800000"/>
            <a:headEnd/>
            <a:tailEnd/>
          </a:ln>
        </p:spPr>
        <p:txBody>
          <a:bodyPr vert="horz" wrap="square" lIns="92243" tIns="46125" rIns="92243" bIns="46125" numCol="1" anchor="b" anchorCtr="0" compatLnSpc="1">
            <a:prstTxWarp prst="textNoShape">
              <a:avLst/>
            </a:prstTxWarp>
          </a:bodyPr>
          <a:lstStyle>
            <a:lvl1pPr algn="r" defTabSz="923925">
              <a:lnSpc>
                <a:spcPct val="100000"/>
              </a:lnSpc>
              <a:spcBef>
                <a:spcPct val="0"/>
              </a:spcBef>
              <a:buClrTx/>
              <a:buSzTx/>
              <a:buFontTx/>
              <a:buNone/>
              <a:defRPr sz="1200"/>
            </a:lvl1pPr>
          </a:lstStyle>
          <a:p>
            <a:pPr>
              <a:defRPr/>
            </a:pPr>
            <a:fld id="{44F5D643-5056-49CB-96F8-F6E7F1A3DAA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99F23DF-1FC6-4862-86D0-8BE1931AF421}" type="slidenum">
              <a:rPr lang="en-US" smtClean="0"/>
              <a:pPr/>
              <a:t>1</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FF1E02B-EBEB-446B-A8D5-43767906143D}" type="slidenum">
              <a:rPr lang="en-US" smtClean="0"/>
              <a:pPr/>
              <a:t>18</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699FAE9-7D50-4D7E-A73E-AA2A0C31A15D}" type="slidenum">
              <a:rPr lang="en-US" smtClean="0"/>
              <a:pPr/>
              <a:t>19</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15A7D1B-023F-4FC4-BCE7-C30E7D4E578F}" type="slidenum">
              <a:rPr lang="en-US" smtClean="0"/>
              <a:pPr/>
              <a:t>20</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2D3B744-DCF0-47D9-82F4-4954344D4625}" type="slidenum">
              <a:rPr lang="en-US" smtClean="0"/>
              <a:pPr/>
              <a:t>21</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CBF475D-2F13-4981-9BAB-5985809BDB41}" type="slidenum">
              <a:rPr lang="en-US" smtClean="0"/>
              <a:pPr/>
              <a:t>3</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Also from the survey;</a:t>
            </a:r>
          </a:p>
          <a:p>
            <a:endParaRPr lang="en-US" smtClean="0"/>
          </a:p>
          <a:p>
            <a:r>
              <a:rPr lang="en-US" i="1" smtClean="0"/>
              <a:t>“In rural areas the ability of non-profit service organizations to help people almost always hinges on the availability of transportation. In other words, transportation makes it possible for individuals to access health and mental health care, access higher education, and access life skills training. In addition transportation is a key component and support that allows older citizens and persons with disabilities to live longer in their own homes.” </a:t>
            </a:r>
          </a:p>
          <a:p>
            <a:endParaRPr lang="en-US" i="1" smtClean="0"/>
          </a:p>
          <a:p>
            <a:endParaRPr lang="en-US" i="1" smtClean="0"/>
          </a:p>
          <a:p>
            <a:r>
              <a:rPr lang="en-US" i="1" smtClean="0"/>
              <a:t>“In most of our service area there is no other means of accessible transportation, especially in the rural areas.” </a:t>
            </a:r>
          </a:p>
          <a:p>
            <a:r>
              <a:rPr lang="en-US" i="1" smtClean="0"/>
              <a:t>“The average cost for taxi is approximately $2.50 per mile while our New Freedom cost per mile average is approximately 77 cents.”</a:t>
            </a:r>
          </a:p>
          <a:p>
            <a:r>
              <a:rPr lang="en-US" i="1" smtClean="0"/>
              <a:t>“At $56.62 per boarding we are providing transportation to long distance destinations for far less than it would cost to travel by taxi or other service.”</a:t>
            </a:r>
          </a:p>
          <a:p>
            <a:endParaRPr lang="en-US" i="1" smtClean="0"/>
          </a:p>
          <a:p>
            <a:endParaRPr lang="en-US" i="1" smtClean="0"/>
          </a:p>
          <a:p>
            <a:endParaRPr lang="en-US" i="1" smtClean="0"/>
          </a:p>
          <a:p>
            <a:endParaRPr lang="en-US" smtClean="0"/>
          </a:p>
          <a:p>
            <a:endParaRPr lang="en-US" smtClean="0"/>
          </a:p>
          <a:p>
            <a:endParaRPr lang="en-US" smtClean="0"/>
          </a:p>
        </p:txBody>
      </p:sp>
      <p:sp>
        <p:nvSpPr>
          <p:cNvPr id="27652" name="Slide Number Placeholder 3"/>
          <p:cNvSpPr>
            <a:spLocks noGrp="1"/>
          </p:cNvSpPr>
          <p:nvPr>
            <p:ph type="sldNum" sz="quarter" idx="5"/>
          </p:nvPr>
        </p:nvSpPr>
        <p:spPr>
          <a:noFill/>
        </p:spPr>
        <p:txBody>
          <a:bodyPr/>
          <a:lstStyle/>
          <a:p>
            <a:fld id="{C9E1E102-4DF0-4B9D-B6AE-E7793CB3314C}"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u="sng" smtClean="0"/>
              <a:t>From the survey - without New Freedom:</a:t>
            </a:r>
          </a:p>
          <a:p>
            <a:r>
              <a:rPr lang="en-US" i="1" smtClean="0"/>
              <a:t>“We would have to cut drastically the number of trips to doctors appointments, Physical Therapy, and Dialysis. The consequences from such cuts would be lack of necessary medical care leading to more illness, institutional placement, or worse.” </a:t>
            </a:r>
          </a:p>
          <a:p>
            <a:endParaRPr lang="en-US" smtClean="0"/>
          </a:p>
        </p:txBody>
      </p:sp>
      <p:sp>
        <p:nvSpPr>
          <p:cNvPr id="28676" name="Slide Number Placeholder 3"/>
          <p:cNvSpPr>
            <a:spLocks noGrp="1"/>
          </p:cNvSpPr>
          <p:nvPr>
            <p:ph type="sldNum" sz="quarter" idx="5"/>
          </p:nvPr>
        </p:nvSpPr>
        <p:spPr>
          <a:noFill/>
        </p:spPr>
        <p:txBody>
          <a:bodyPr/>
          <a:lstStyle/>
          <a:p>
            <a:fld id="{425B6C25-AFC1-454D-89A5-3F47390AC345}" type="slidenum">
              <a:rPr lang="en-US" smtClean="0"/>
              <a:pPr/>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smtClean="0"/>
              <a:t>20% to Small Urban Areas</a:t>
            </a:r>
          </a:p>
          <a:p>
            <a:r>
              <a:rPr lang="en-US" smtClean="0"/>
              <a:t>20% to Rural Areas</a:t>
            </a:r>
          </a:p>
          <a:p>
            <a:r>
              <a:rPr lang="en-US" smtClean="0"/>
              <a:t>Minimum 55% to Capital</a:t>
            </a:r>
          </a:p>
          <a:p>
            <a:r>
              <a:rPr lang="en-US" smtClean="0"/>
              <a:t>60% to Large Urban Areas</a:t>
            </a:r>
          </a:p>
          <a:p>
            <a:endParaRPr lang="en-US" smtClean="0"/>
          </a:p>
          <a:p>
            <a:endParaRPr lang="en-US" smtClean="0"/>
          </a:p>
          <a:p>
            <a:endParaRPr lang="en-US" smtClean="0"/>
          </a:p>
          <a:p>
            <a:r>
              <a:rPr lang="en-US" smtClean="0"/>
              <a:t>25% of respondents indicate that </a:t>
            </a:r>
            <a:r>
              <a:rPr lang="en-US" u="sng" smtClean="0"/>
              <a:t>local funding has declined</a:t>
            </a:r>
            <a:r>
              <a:rPr lang="en-US" smtClean="0"/>
              <a:t> since 2010.</a:t>
            </a:r>
          </a:p>
          <a:p>
            <a:endParaRPr lang="en-US" smtClean="0"/>
          </a:p>
          <a:p>
            <a:r>
              <a:rPr lang="en-US" smtClean="0"/>
              <a:t>87% of respondents indicate that </a:t>
            </a:r>
            <a:r>
              <a:rPr lang="en-US" u="sng" smtClean="0"/>
              <a:t>demand for New Freedom services has increased </a:t>
            </a:r>
            <a:r>
              <a:rPr lang="en-US" smtClean="0"/>
              <a:t>Since 2010.</a:t>
            </a:r>
          </a:p>
          <a:p>
            <a:endParaRPr lang="en-US" smtClean="0"/>
          </a:p>
          <a:p>
            <a:r>
              <a:rPr lang="en-US" smtClean="0"/>
              <a:t>58% of respondents indicate that no other agency or program would provide critical services to their New Freedom customers.</a:t>
            </a:r>
          </a:p>
          <a:p>
            <a:endParaRPr lang="en-US" smtClean="0"/>
          </a:p>
        </p:txBody>
      </p:sp>
      <p:sp>
        <p:nvSpPr>
          <p:cNvPr id="29700" name="Slide Number Placeholder 3"/>
          <p:cNvSpPr>
            <a:spLocks noGrp="1"/>
          </p:cNvSpPr>
          <p:nvPr>
            <p:ph type="sldNum" sz="quarter" idx="5"/>
          </p:nvPr>
        </p:nvSpPr>
        <p:spPr>
          <a:noFill/>
        </p:spPr>
        <p:txBody>
          <a:bodyPr/>
          <a:lstStyle/>
          <a:p>
            <a:fld id="{2BC2891B-2267-4BC7-B8B8-C4A6AADC0FAF}" type="slidenum">
              <a:rPr lang="en-US" smtClean="0"/>
              <a:pPr/>
              <a:t>12</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7970D54-2475-4A53-B709-96A183923BA5}" type="slidenum">
              <a:rPr lang="en-US" smtClean="0"/>
              <a:pPr/>
              <a:t>14</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8E8395F-2537-461E-A88B-CA185664489D}" type="slidenum">
              <a:rPr lang="en-US" smtClean="0"/>
              <a:pPr/>
              <a:t>15</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2EEF4F7-A282-4831-90F3-C16400713E21}" type="slidenum">
              <a:rPr lang="en-US" smtClean="0"/>
              <a:pPr/>
              <a:t>16</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CD58194-6C6B-4361-90EB-5B5BE4CDE0A3}" type="slidenum">
              <a:rPr lang="en-US" smtClean="0"/>
              <a:pPr/>
              <a:t>17</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609600"/>
            <a:ext cx="1828800" cy="6248400"/>
          </a:xfrm>
          <a:prstGeom prst="rect">
            <a:avLst/>
          </a:prstGeom>
          <a:solidFill>
            <a:srgbClr val="A82800"/>
          </a:solidFill>
          <a:ln w="9525">
            <a:noFill/>
            <a:miter lim="800000"/>
            <a:headEnd/>
            <a:tailEnd/>
          </a:ln>
          <a:effectLst/>
        </p:spPr>
        <p:txBody>
          <a:bodyPr wrap="none" anchor="ctr"/>
          <a:lstStyle/>
          <a:p>
            <a:pPr algn="ctr">
              <a:lnSpc>
                <a:spcPct val="100000"/>
              </a:lnSpc>
              <a:spcBef>
                <a:spcPct val="0"/>
              </a:spcBef>
              <a:buClrTx/>
              <a:buSzTx/>
              <a:buFontTx/>
              <a:buNone/>
              <a:defRPr/>
            </a:pPr>
            <a:endParaRPr lang="en-US" sz="1800" dirty="0"/>
          </a:p>
        </p:txBody>
      </p:sp>
      <p:sp>
        <p:nvSpPr>
          <p:cNvPr id="5" name="Text Box 10"/>
          <p:cNvSpPr txBox="1">
            <a:spLocks noChangeArrowheads="1"/>
          </p:cNvSpPr>
          <p:nvPr userDrawn="1"/>
        </p:nvSpPr>
        <p:spPr bwMode="auto">
          <a:xfrm>
            <a:off x="47625" y="6507163"/>
            <a:ext cx="1781175" cy="274637"/>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200" b="1" u="sng" dirty="0"/>
              <a:t>www.drpt.virginia.gov</a:t>
            </a:r>
          </a:p>
        </p:txBody>
      </p:sp>
      <p:pic>
        <p:nvPicPr>
          <p:cNvPr id="6" name="Picture 11" descr="DRPT-Logo"/>
          <p:cNvPicPr>
            <a:picLocks noChangeAspect="1" noChangeArrowheads="1"/>
          </p:cNvPicPr>
          <p:nvPr userDrawn="1"/>
        </p:nvPicPr>
        <p:blipFill>
          <a:blip r:embed="rId2" cstate="print"/>
          <a:srcRect/>
          <a:stretch>
            <a:fillRect/>
          </a:stretch>
        </p:blipFill>
        <p:spPr bwMode="auto">
          <a:xfrm>
            <a:off x="0" y="44450"/>
            <a:ext cx="1828800" cy="488950"/>
          </a:xfrm>
          <a:prstGeom prst="rect">
            <a:avLst/>
          </a:prstGeom>
          <a:noFill/>
          <a:ln w="9525">
            <a:noFill/>
            <a:miter lim="800000"/>
            <a:headEnd/>
            <a:tailEnd/>
          </a:ln>
        </p:spPr>
      </p:pic>
      <p:sp>
        <p:nvSpPr>
          <p:cNvPr id="3074" name="Rectangle 2"/>
          <p:cNvSpPr>
            <a:spLocks noGrp="1" noChangeArrowheads="1"/>
          </p:cNvSpPr>
          <p:nvPr>
            <p:ph type="ctrTitle"/>
          </p:nvPr>
        </p:nvSpPr>
        <p:spPr>
          <a:xfrm>
            <a:off x="2514600" y="2130425"/>
            <a:ext cx="5943600" cy="1470025"/>
          </a:xfrm>
        </p:spPr>
        <p:txBody>
          <a:bodyPr/>
          <a:lstStyle>
            <a:lvl1pPr algn="ctr">
              <a:defRPr sz="1200"/>
            </a:lvl1pPr>
          </a:lstStyle>
          <a:p>
            <a:r>
              <a:rPr lang="en-US"/>
              <a:t>FINANCIAL COMPLIANCE REVIEW PROGRAM</a:t>
            </a:r>
          </a:p>
        </p:txBody>
      </p:sp>
      <p:sp>
        <p:nvSpPr>
          <p:cNvPr id="3075" name="Rectangle 3"/>
          <p:cNvSpPr>
            <a:spLocks noGrp="1" noChangeArrowheads="1"/>
          </p:cNvSpPr>
          <p:nvPr>
            <p:ph type="subTitle" idx="1"/>
          </p:nvPr>
        </p:nvSpPr>
        <p:spPr>
          <a:xfrm>
            <a:off x="2819400" y="3657600"/>
            <a:ext cx="5257800" cy="1066800"/>
          </a:xfrm>
        </p:spPr>
        <p:txBody>
          <a:bodyPr/>
          <a:lstStyle>
            <a:lvl1pPr marL="0" indent="0" algn="ctr">
              <a:buFont typeface="Wingdings" pitchFamily="2" charset="2"/>
              <a:buNone/>
              <a:defRPr b="1"/>
            </a:lvl1pPr>
          </a:lstStyle>
          <a:p>
            <a:r>
              <a:rPr lang="en-US"/>
              <a:t>subtitle</a:t>
            </a:r>
          </a:p>
        </p:txBody>
      </p:sp>
      <p:sp>
        <p:nvSpPr>
          <p:cNvPr id="7" name="Rectangle 4"/>
          <p:cNvSpPr>
            <a:spLocks noGrp="1" noChangeArrowheads="1"/>
          </p:cNvSpPr>
          <p:nvPr>
            <p:ph type="dt" sz="half" idx="10"/>
          </p:nvPr>
        </p:nvSpPr>
        <p:spPr>
          <a:xfrm rot="16200000">
            <a:off x="8067675" y="5095875"/>
            <a:ext cx="2133600" cy="476250"/>
          </a:xfrm>
        </p:spPr>
        <p:txBody>
          <a:bodyPr/>
          <a:lstStyle>
            <a:lvl1pPr>
              <a:defRPr dirty="0"/>
            </a:lvl1pPr>
          </a:lstStyle>
          <a:p>
            <a:pPr>
              <a:defRPr/>
            </a:pPr>
            <a:endParaRPr lang="en-US"/>
          </a:p>
        </p:txBody>
      </p:sp>
      <p:sp>
        <p:nvSpPr>
          <p:cNvPr id="8" name="Rectangle 5"/>
          <p:cNvSpPr>
            <a:spLocks noGrp="1" noChangeArrowheads="1"/>
          </p:cNvSpPr>
          <p:nvPr>
            <p:ph type="ftr" sz="quarter" idx="11"/>
          </p:nvPr>
        </p:nvSpPr>
        <p:spPr>
          <a:xfrm>
            <a:off x="1905000" y="6381750"/>
            <a:ext cx="3581400" cy="476250"/>
          </a:xfrm>
        </p:spPr>
        <p:txBody>
          <a:bodyPr/>
          <a:lstStyle>
            <a:lvl1pPr>
              <a:defRPr dirty="0"/>
            </a:lvl1pPr>
          </a:lstStyle>
          <a:p>
            <a:pPr>
              <a:defRPr/>
            </a:pPr>
            <a:endParaRPr lang="en-US"/>
          </a:p>
        </p:txBody>
      </p:sp>
      <p:sp>
        <p:nvSpPr>
          <p:cNvPr id="9" name="Rectangle 6"/>
          <p:cNvSpPr>
            <a:spLocks noGrp="1" noChangeArrowheads="1"/>
          </p:cNvSpPr>
          <p:nvPr>
            <p:ph type="sldNum" sz="quarter" idx="12"/>
          </p:nvPr>
        </p:nvSpPr>
        <p:spPr>
          <a:xfrm>
            <a:off x="7010400" y="6534150"/>
            <a:ext cx="2133600" cy="476250"/>
          </a:xfrm>
        </p:spPr>
        <p:txBody>
          <a:bodyPr/>
          <a:lstStyle>
            <a:lvl1pPr>
              <a:defRPr sz="1200" dirty="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0"/>
            <a:ext cx="19431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0"/>
            <a:ext cx="56769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00200"/>
            <a:ext cx="320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20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Grantee Handbook and Program Application Guidance</a:t>
            </a:r>
          </a:p>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14600" y="0"/>
            <a:ext cx="655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1295400" y="1600200"/>
            <a:ext cx="6553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rot="-5400000">
            <a:off x="8067675" y="5105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000" dirty="0"/>
            </a:lvl1pPr>
          </a:lstStyle>
          <a:p>
            <a:pPr>
              <a:defRPr/>
            </a:pPr>
            <a:endParaRPr lang="en-US"/>
          </a:p>
        </p:txBody>
      </p:sp>
      <p:sp>
        <p:nvSpPr>
          <p:cNvPr id="1029" name="Rectangle 5"/>
          <p:cNvSpPr>
            <a:spLocks noGrp="1" noChangeArrowheads="1"/>
          </p:cNvSpPr>
          <p:nvPr>
            <p:ph type="ftr" sz="quarter" idx="3"/>
          </p:nvPr>
        </p:nvSpPr>
        <p:spPr bwMode="auto">
          <a:xfrm>
            <a:off x="243840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SzTx/>
              <a:buFontTx/>
              <a:buNone/>
              <a:defRPr sz="1000" dirty="0"/>
            </a:lvl1pPr>
          </a:lstStyle>
          <a:p>
            <a:pPr>
              <a:defRPr/>
            </a:pPr>
            <a:r>
              <a:rPr lang="en-US"/>
              <a:t>Grantee Handbook and Program Application Guidance</a:t>
            </a:r>
          </a:p>
          <a:p>
            <a:pPr>
              <a:defRPr/>
            </a:pPr>
            <a:endParaRPr lang="en-US"/>
          </a:p>
        </p:txBody>
      </p:sp>
      <p:grpSp>
        <p:nvGrpSpPr>
          <p:cNvPr id="1030" name="Group 14"/>
          <p:cNvGrpSpPr>
            <a:grpSpLocks/>
          </p:cNvGrpSpPr>
          <p:nvPr userDrawn="1"/>
        </p:nvGrpSpPr>
        <p:grpSpPr bwMode="auto">
          <a:xfrm>
            <a:off x="381000" y="6324600"/>
            <a:ext cx="8458200" cy="152400"/>
            <a:chOff x="192" y="3984"/>
            <a:chExt cx="5328" cy="96"/>
          </a:xfrm>
        </p:grpSpPr>
        <p:sp>
          <p:nvSpPr>
            <p:cNvPr id="1034" name="Line 10"/>
            <p:cNvSpPr>
              <a:spLocks noChangeShapeType="1"/>
            </p:cNvSpPr>
            <p:nvPr userDrawn="1"/>
          </p:nvSpPr>
          <p:spPr bwMode="auto">
            <a:xfrm>
              <a:off x="240" y="4032"/>
              <a:ext cx="5232" cy="0"/>
            </a:xfrm>
            <a:prstGeom prst="line">
              <a:avLst/>
            </a:prstGeom>
            <a:noFill/>
            <a:ln w="28575">
              <a:solidFill>
                <a:srgbClr val="A82800"/>
              </a:solidFill>
              <a:round/>
              <a:headEnd/>
              <a:tailEnd/>
            </a:ln>
            <a:effectLst/>
          </p:spPr>
          <p:txBody>
            <a:bodyPr/>
            <a:lstStyle/>
            <a:p>
              <a:pPr>
                <a:defRPr/>
              </a:pPr>
              <a:endParaRPr lang="en-US" dirty="0"/>
            </a:p>
          </p:txBody>
        </p:sp>
        <p:sp>
          <p:nvSpPr>
            <p:cNvPr id="1036" name="Oval 12"/>
            <p:cNvSpPr>
              <a:spLocks noChangeArrowheads="1"/>
            </p:cNvSpPr>
            <p:nvPr userDrawn="1"/>
          </p:nvSpPr>
          <p:spPr bwMode="auto">
            <a:xfrm>
              <a:off x="192" y="3984"/>
              <a:ext cx="96" cy="96"/>
            </a:xfrm>
            <a:prstGeom prst="ellipse">
              <a:avLst/>
            </a:prstGeom>
            <a:solidFill>
              <a:srgbClr val="A82800"/>
            </a:solidFill>
            <a:ln w="9525">
              <a:solidFill>
                <a:srgbClr val="A82800"/>
              </a:solidFill>
              <a:round/>
              <a:headEnd/>
              <a:tailEnd/>
            </a:ln>
            <a:effectLst/>
          </p:spPr>
          <p:txBody>
            <a:bodyPr wrap="none" anchor="ctr"/>
            <a:lstStyle/>
            <a:p>
              <a:pPr>
                <a:defRPr/>
              </a:pPr>
              <a:endParaRPr lang="en-US" dirty="0"/>
            </a:p>
          </p:txBody>
        </p:sp>
        <p:sp>
          <p:nvSpPr>
            <p:cNvPr id="1037" name="Oval 13"/>
            <p:cNvSpPr>
              <a:spLocks noChangeArrowheads="1"/>
            </p:cNvSpPr>
            <p:nvPr userDrawn="1"/>
          </p:nvSpPr>
          <p:spPr bwMode="auto">
            <a:xfrm>
              <a:off x="5424" y="3984"/>
              <a:ext cx="96" cy="96"/>
            </a:xfrm>
            <a:prstGeom prst="ellipse">
              <a:avLst/>
            </a:prstGeom>
            <a:solidFill>
              <a:srgbClr val="A82800"/>
            </a:solidFill>
            <a:ln w="9525">
              <a:solidFill>
                <a:srgbClr val="A82800"/>
              </a:solidFill>
              <a:round/>
              <a:headEnd/>
              <a:tailEnd/>
            </a:ln>
            <a:effectLst/>
          </p:spPr>
          <p:txBody>
            <a:bodyPr wrap="none" anchor="ctr"/>
            <a:lstStyle/>
            <a:p>
              <a:pPr>
                <a:defRPr/>
              </a:pPr>
              <a:endParaRPr lang="en-US" dirty="0"/>
            </a:p>
          </p:txBody>
        </p:sp>
      </p:grpSp>
      <p:pic>
        <p:nvPicPr>
          <p:cNvPr id="1031" name="Picture 20" descr="DRPT-Logo"/>
          <p:cNvPicPr>
            <a:picLocks noChangeAspect="1" noChangeArrowheads="1"/>
          </p:cNvPicPr>
          <p:nvPr userDrawn="1"/>
        </p:nvPicPr>
        <p:blipFill>
          <a:blip r:embed="rId13" cstate="print"/>
          <a:srcRect/>
          <a:stretch>
            <a:fillRect/>
          </a:stretch>
        </p:blipFill>
        <p:spPr bwMode="auto">
          <a:xfrm>
            <a:off x="533400" y="6475413"/>
            <a:ext cx="1143000" cy="306387"/>
          </a:xfrm>
          <a:prstGeom prst="rect">
            <a:avLst/>
          </a:prstGeom>
          <a:noFill/>
          <a:ln w="9525">
            <a:noFill/>
            <a:miter lim="800000"/>
            <a:headEnd/>
            <a:tailEnd/>
          </a:ln>
        </p:spPr>
      </p:pic>
      <p:sp>
        <p:nvSpPr>
          <p:cNvPr id="1045" name="Rectangle 21"/>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400" dirty="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hf hdr="0"/>
  <p:txStyles>
    <p:titleStyle>
      <a:lvl1pPr algn="r" rtl="0" eaLnBrk="0" fontAlgn="base" hangingPunct="0">
        <a:spcBef>
          <a:spcPct val="0"/>
        </a:spcBef>
        <a:spcAft>
          <a:spcPct val="0"/>
        </a:spcAft>
        <a:defRPr sz="3600" b="1">
          <a:solidFill>
            <a:schemeClr val="tx2"/>
          </a:solidFill>
          <a:latin typeface="+mj-lt"/>
          <a:ea typeface="+mj-ea"/>
          <a:cs typeface="+mj-cs"/>
        </a:defRPr>
      </a:lvl1pPr>
      <a:lvl2pPr algn="r" rtl="0" eaLnBrk="0" fontAlgn="base" hangingPunct="0">
        <a:spcBef>
          <a:spcPct val="0"/>
        </a:spcBef>
        <a:spcAft>
          <a:spcPct val="0"/>
        </a:spcAft>
        <a:defRPr sz="3600" b="1">
          <a:solidFill>
            <a:schemeClr val="tx2"/>
          </a:solidFill>
          <a:latin typeface="Arial" charset="0"/>
        </a:defRPr>
      </a:lvl2pPr>
      <a:lvl3pPr algn="r" rtl="0" eaLnBrk="0" fontAlgn="base" hangingPunct="0">
        <a:spcBef>
          <a:spcPct val="0"/>
        </a:spcBef>
        <a:spcAft>
          <a:spcPct val="0"/>
        </a:spcAft>
        <a:defRPr sz="3600" b="1">
          <a:solidFill>
            <a:schemeClr val="tx2"/>
          </a:solidFill>
          <a:latin typeface="Arial" charset="0"/>
        </a:defRPr>
      </a:lvl3pPr>
      <a:lvl4pPr algn="r" rtl="0" eaLnBrk="0" fontAlgn="base" hangingPunct="0">
        <a:spcBef>
          <a:spcPct val="0"/>
        </a:spcBef>
        <a:spcAft>
          <a:spcPct val="0"/>
        </a:spcAft>
        <a:defRPr sz="3600" b="1">
          <a:solidFill>
            <a:schemeClr val="tx2"/>
          </a:solidFill>
          <a:latin typeface="Arial" charset="0"/>
        </a:defRPr>
      </a:lvl4pPr>
      <a:lvl5pPr algn="r" rtl="0" eaLnBrk="0" fontAlgn="base" hangingPunct="0">
        <a:spcBef>
          <a:spcPct val="0"/>
        </a:spcBef>
        <a:spcAft>
          <a:spcPct val="0"/>
        </a:spcAft>
        <a:defRPr sz="3600" b="1">
          <a:solidFill>
            <a:schemeClr val="tx2"/>
          </a:solidFill>
          <a:latin typeface="Arial" charset="0"/>
        </a:defRPr>
      </a:lvl5pPr>
      <a:lvl6pPr marL="457200" algn="r" rtl="0" fontAlgn="base">
        <a:spcBef>
          <a:spcPct val="0"/>
        </a:spcBef>
        <a:spcAft>
          <a:spcPct val="0"/>
        </a:spcAft>
        <a:defRPr sz="3600" b="1">
          <a:solidFill>
            <a:schemeClr val="tx2"/>
          </a:solidFill>
          <a:latin typeface="Arial" charset="0"/>
        </a:defRPr>
      </a:lvl6pPr>
      <a:lvl7pPr marL="914400" algn="r" rtl="0" fontAlgn="base">
        <a:spcBef>
          <a:spcPct val="0"/>
        </a:spcBef>
        <a:spcAft>
          <a:spcPct val="0"/>
        </a:spcAft>
        <a:defRPr sz="3600" b="1">
          <a:solidFill>
            <a:schemeClr val="tx2"/>
          </a:solidFill>
          <a:latin typeface="Arial" charset="0"/>
        </a:defRPr>
      </a:lvl7pPr>
      <a:lvl8pPr marL="1371600" algn="r" rtl="0" fontAlgn="base">
        <a:spcBef>
          <a:spcPct val="0"/>
        </a:spcBef>
        <a:spcAft>
          <a:spcPct val="0"/>
        </a:spcAft>
        <a:defRPr sz="3600" b="1">
          <a:solidFill>
            <a:schemeClr val="tx2"/>
          </a:solidFill>
          <a:latin typeface="Arial" charset="0"/>
        </a:defRPr>
      </a:lvl8pPr>
      <a:lvl9pPr marL="1828800" algn="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rgbClr val="A82800"/>
        </a:buClr>
        <a:buSzPct val="90000"/>
        <a:buFont typeface="Wingdings" pitchFamily="2" charset="2"/>
        <a:buChar char="q"/>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ohn.Mahoney@drpt.virgini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endParaRPr lang="en-US" smtClean="0"/>
          </a:p>
        </p:txBody>
      </p:sp>
      <p:sp>
        <p:nvSpPr>
          <p:cNvPr id="3075" name="Rectangle 5"/>
          <p:cNvSpPr>
            <a:spLocks noGrp="1" noChangeArrowheads="1"/>
          </p:cNvSpPr>
          <p:nvPr>
            <p:ph type="ftr" sz="quarter" idx="11"/>
          </p:nvPr>
        </p:nvSpPr>
        <p:spPr>
          <a:xfrm>
            <a:off x="3352800" y="6248400"/>
            <a:ext cx="3581400" cy="609600"/>
          </a:xfrm>
          <a:noFill/>
        </p:spPr>
        <p:txBody>
          <a:bodyPr/>
          <a:lstStyle/>
          <a:p>
            <a:r>
              <a:rPr lang="en-US" smtClean="0"/>
              <a:t>Blueprint for Livable Communities Advisory Group </a:t>
            </a:r>
          </a:p>
          <a:p>
            <a:r>
              <a:rPr lang="en-US" smtClean="0"/>
              <a:t>Friday May 9, 2014</a:t>
            </a:r>
          </a:p>
          <a:p>
            <a:endParaRPr lang="en-US" smtClean="0"/>
          </a:p>
        </p:txBody>
      </p:sp>
      <p:sp>
        <p:nvSpPr>
          <p:cNvPr id="3076" name="Rectangle 6"/>
          <p:cNvSpPr>
            <a:spLocks noGrp="1" noChangeArrowheads="1"/>
          </p:cNvSpPr>
          <p:nvPr>
            <p:ph type="sldNum" sz="quarter" idx="12"/>
          </p:nvPr>
        </p:nvSpPr>
        <p:spPr>
          <a:noFill/>
        </p:spPr>
        <p:txBody>
          <a:bodyPr/>
          <a:lstStyle/>
          <a:p>
            <a:fld id="{72C46216-C81F-481B-90D3-F022BD669383}" type="slidenum">
              <a:rPr lang="en-US" smtClean="0"/>
              <a:pPr/>
              <a:t>1</a:t>
            </a:fld>
            <a:endParaRPr lang="en-US" smtClean="0"/>
          </a:p>
        </p:txBody>
      </p:sp>
      <p:sp>
        <p:nvSpPr>
          <p:cNvPr id="3077" name="Rectangle 4"/>
          <p:cNvSpPr>
            <a:spLocks noGrp="1" noChangeArrowheads="1"/>
          </p:cNvSpPr>
          <p:nvPr>
            <p:ph type="ctrTitle"/>
          </p:nvPr>
        </p:nvSpPr>
        <p:spPr>
          <a:xfrm>
            <a:off x="2514600" y="1371600"/>
            <a:ext cx="5943600" cy="1470025"/>
          </a:xfrm>
        </p:spPr>
        <p:txBody>
          <a:bodyPr/>
          <a:lstStyle/>
          <a:p>
            <a:pPr eaLnBrk="1" hangingPunct="1"/>
            <a:r>
              <a:rPr lang="en-US" sz="3200" smtClean="0"/>
              <a:t>DRPT Human Service Transportation Grant Programs and MAP-21</a:t>
            </a:r>
          </a:p>
        </p:txBody>
      </p:sp>
      <p:sp>
        <p:nvSpPr>
          <p:cNvPr id="3078" name="Rectangle 5"/>
          <p:cNvSpPr>
            <a:spLocks noGrp="1" noChangeArrowheads="1"/>
          </p:cNvSpPr>
          <p:nvPr>
            <p:ph type="subTitle" idx="1"/>
          </p:nvPr>
        </p:nvSpPr>
        <p:spPr>
          <a:xfrm>
            <a:off x="2514600" y="4267200"/>
            <a:ext cx="5562600" cy="1447800"/>
          </a:xfrm>
        </p:spPr>
        <p:txBody>
          <a:bodyPr/>
          <a:lstStyle/>
          <a:p>
            <a:pPr eaLnBrk="1" hangingPunct="1"/>
            <a:r>
              <a:rPr lang="en-US" sz="1800" smtClean="0"/>
              <a:t>DRPT Staff:</a:t>
            </a:r>
          </a:p>
          <a:p>
            <a:pPr eaLnBrk="1" hangingPunct="1"/>
            <a:r>
              <a:rPr lang="en-US" sz="1800" smtClean="0"/>
              <a:t>John Mahoney</a:t>
            </a:r>
          </a:p>
          <a:p>
            <a:pPr eaLnBrk="1" hangingPunct="1"/>
            <a:r>
              <a:rPr lang="en-US" sz="1800" smtClean="0"/>
              <a:t>Human Service Transportation Project Manager</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0"/>
            <a:ext cx="7467600" cy="1143000"/>
          </a:xfrm>
        </p:spPr>
        <p:txBody>
          <a:bodyPr/>
          <a:lstStyle/>
          <a:p>
            <a:r>
              <a:rPr lang="en-US" smtClean="0"/>
              <a:t>New Freedom – Impact/Value </a:t>
            </a:r>
          </a:p>
        </p:txBody>
      </p:sp>
      <p:sp>
        <p:nvSpPr>
          <p:cNvPr id="12291" name="Content Placeholder 2"/>
          <p:cNvSpPr>
            <a:spLocks noGrp="1"/>
          </p:cNvSpPr>
          <p:nvPr>
            <p:ph idx="1"/>
          </p:nvPr>
        </p:nvSpPr>
        <p:spPr>
          <a:xfrm>
            <a:off x="533400" y="1143000"/>
            <a:ext cx="8229600" cy="4983163"/>
          </a:xfrm>
        </p:spPr>
        <p:txBody>
          <a:bodyPr/>
          <a:lstStyle/>
          <a:p>
            <a:r>
              <a:rPr lang="en-US" smtClean="0"/>
              <a:t>13 responding agencies provided </a:t>
            </a:r>
            <a:r>
              <a:rPr lang="en-US" u="sng" smtClean="0"/>
              <a:t>61,871 one-way trips </a:t>
            </a:r>
            <a:r>
              <a:rPr lang="en-US" smtClean="0"/>
              <a:t>during the 9 month period 10/1/12 – 6/30/13, covering a total of </a:t>
            </a:r>
            <a:r>
              <a:rPr lang="en-US" u="sng" smtClean="0"/>
              <a:t>718,416 miles</a:t>
            </a:r>
            <a:r>
              <a:rPr lang="en-US" smtClean="0"/>
              <a:t>.</a:t>
            </a:r>
          </a:p>
          <a:p>
            <a:endParaRPr lang="en-US" smtClean="0"/>
          </a:p>
          <a:p>
            <a:pPr lvl="1"/>
            <a:r>
              <a:rPr lang="en-US" smtClean="0"/>
              <a:t>Annualized - That’s 82,495 one-way trips and 957,888 miles.</a:t>
            </a:r>
          </a:p>
          <a:p>
            <a:pPr lvl="1"/>
            <a:endParaRPr lang="en-US" smtClean="0"/>
          </a:p>
          <a:p>
            <a:r>
              <a:rPr lang="en-US" smtClean="0"/>
              <a:t>Federal and state operating funds awarded to these projects for the year total $1,328,462.</a:t>
            </a:r>
          </a:p>
          <a:p>
            <a:endParaRPr lang="en-US" smtClean="0"/>
          </a:p>
          <a:p>
            <a:r>
              <a:rPr lang="en-US" smtClean="0"/>
              <a:t>These grant funds yield a </a:t>
            </a:r>
            <a:r>
              <a:rPr lang="en-US" b="1" smtClean="0"/>
              <a:t>per mile operating cost of $1.39.</a:t>
            </a:r>
          </a:p>
          <a:p>
            <a:endParaRPr lang="en-US" smtClean="0"/>
          </a:p>
          <a:p>
            <a:endParaRPr lang="en-US" smtClean="0"/>
          </a:p>
        </p:txBody>
      </p:sp>
      <p:sp>
        <p:nvSpPr>
          <p:cNvPr id="12292"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2293"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2294"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MAP-21 Overview</a:t>
            </a:r>
          </a:p>
        </p:txBody>
      </p:sp>
      <p:sp>
        <p:nvSpPr>
          <p:cNvPr id="13315" name="Content Placeholder 2"/>
          <p:cNvSpPr>
            <a:spLocks noGrp="1"/>
          </p:cNvSpPr>
          <p:nvPr>
            <p:ph idx="1"/>
          </p:nvPr>
        </p:nvSpPr>
        <p:spPr>
          <a:xfrm>
            <a:off x="533400" y="1600200"/>
            <a:ext cx="7848600" cy="4525963"/>
          </a:xfrm>
        </p:spPr>
        <p:txBody>
          <a:bodyPr/>
          <a:lstStyle/>
          <a:p>
            <a:pPr eaLnBrk="1" hangingPunct="1"/>
            <a:r>
              <a:rPr lang="en-US" smtClean="0"/>
              <a:t>Moving Ahead for Progress in the 21st Century Act (MAP-21). </a:t>
            </a:r>
          </a:p>
          <a:p>
            <a:pPr eaLnBrk="1" hangingPunct="1"/>
            <a:endParaRPr lang="en-US" smtClean="0"/>
          </a:p>
          <a:p>
            <a:pPr eaLnBrk="1" hangingPunct="1"/>
            <a:r>
              <a:rPr lang="en-US" smtClean="0"/>
              <a:t>Extended SAFETEA-LU through September 30, 2012 and authorizes programs for two years, through September 30, 2014. </a:t>
            </a:r>
          </a:p>
          <a:p>
            <a:pPr eaLnBrk="1" hangingPunct="1"/>
            <a:endParaRPr lang="en-US" smtClean="0"/>
          </a:p>
          <a:p>
            <a:pPr eaLnBrk="1" hangingPunct="1"/>
            <a:r>
              <a:rPr lang="en-US" smtClean="0"/>
              <a:t>MAP-21 Makes significant changes to New Freedom, Section 5310, and JARC programs.</a:t>
            </a:r>
          </a:p>
          <a:p>
            <a:endParaRPr lang="en-US" smtClean="0"/>
          </a:p>
        </p:txBody>
      </p:sp>
      <p:sp>
        <p:nvSpPr>
          <p:cNvPr id="13316"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3317"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3318"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MAP-21 Overview/Impact</a:t>
            </a:r>
          </a:p>
        </p:txBody>
      </p:sp>
      <p:sp>
        <p:nvSpPr>
          <p:cNvPr id="14339" name="Content Placeholder 2"/>
          <p:cNvSpPr>
            <a:spLocks noGrp="1"/>
          </p:cNvSpPr>
          <p:nvPr>
            <p:ph idx="1"/>
          </p:nvPr>
        </p:nvSpPr>
        <p:spPr>
          <a:xfrm>
            <a:off x="533400" y="1219200"/>
            <a:ext cx="8229600" cy="4906963"/>
          </a:xfrm>
        </p:spPr>
        <p:txBody>
          <a:bodyPr/>
          <a:lstStyle/>
          <a:p>
            <a:r>
              <a:rPr lang="en-US" smtClean="0"/>
              <a:t>MAP-21 combines Section 5310 Capital and New Freedom grant programs and limits allocations.</a:t>
            </a:r>
          </a:p>
          <a:p>
            <a:pPr lvl="1"/>
            <a:r>
              <a:rPr lang="en-US" smtClean="0"/>
              <a:t>min. 55% must support capital; </a:t>
            </a:r>
          </a:p>
          <a:p>
            <a:pPr lvl="1"/>
            <a:r>
              <a:rPr lang="en-US" smtClean="0"/>
              <a:t>60/20/20% split – large urban, small urban, rural</a:t>
            </a:r>
          </a:p>
          <a:p>
            <a:pPr lvl="1"/>
            <a:r>
              <a:rPr lang="en-US" smtClean="0"/>
              <a:t>Capital v. New Freedom</a:t>
            </a:r>
          </a:p>
          <a:p>
            <a:pPr lvl="1"/>
            <a:r>
              <a:rPr lang="en-US" smtClean="0"/>
              <a:t>Urban v. Rural</a:t>
            </a:r>
          </a:p>
          <a:p>
            <a:pPr lvl="1"/>
            <a:endParaRPr lang="en-US" smtClean="0"/>
          </a:p>
          <a:p>
            <a:r>
              <a:rPr lang="en-US" smtClean="0"/>
              <a:t>As a result, when comparing FY14 and FY15  -Allocations to rural projects decline and urban projects increase. </a:t>
            </a:r>
          </a:p>
          <a:p>
            <a:endParaRPr lang="en-US" smtClean="0"/>
          </a:p>
          <a:p>
            <a:endParaRPr lang="en-US" smtClean="0"/>
          </a:p>
          <a:p>
            <a:endParaRPr lang="en-US" smtClean="0"/>
          </a:p>
          <a:p>
            <a:endParaRPr lang="en-US" smtClean="0"/>
          </a:p>
        </p:txBody>
      </p:sp>
      <p:sp>
        <p:nvSpPr>
          <p:cNvPr id="14340"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4341"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a:p>
            <a:endParaRPr lang="en-US" smtClean="0"/>
          </a:p>
        </p:txBody>
      </p:sp>
      <p:sp>
        <p:nvSpPr>
          <p:cNvPr id="14342"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Overall FY15 vs. FY14</a:t>
            </a:r>
            <a:br>
              <a:rPr lang="en-US" smtClean="0"/>
            </a:br>
            <a:endParaRPr lang="en-US" smtClean="0"/>
          </a:p>
        </p:txBody>
      </p:sp>
      <p:sp>
        <p:nvSpPr>
          <p:cNvPr id="15363" name="Content Placeholder 2"/>
          <p:cNvSpPr>
            <a:spLocks noGrp="1"/>
          </p:cNvSpPr>
          <p:nvPr>
            <p:ph idx="1"/>
          </p:nvPr>
        </p:nvSpPr>
        <p:spPr>
          <a:xfrm>
            <a:off x="304800" y="1219200"/>
            <a:ext cx="8382000" cy="4906963"/>
          </a:xfrm>
        </p:spPr>
        <p:txBody>
          <a:bodyPr/>
          <a:lstStyle/>
          <a:p>
            <a:r>
              <a:rPr lang="en-US" smtClean="0"/>
              <a:t>Capital Projects: FY15 - 83 vehicles; 34 agencies. FY14 - 79 vehicles; 35 agencies.</a:t>
            </a:r>
          </a:p>
          <a:p>
            <a:endParaRPr lang="en-US" smtClean="0"/>
          </a:p>
          <a:p>
            <a:r>
              <a:rPr lang="en-US" smtClean="0"/>
              <a:t>Non Capital (New Freedom) Projects: FY15 – 13 agencies; 17 projects. FY14 -14 agencies; 23 projects.</a:t>
            </a:r>
          </a:p>
          <a:p>
            <a:endParaRPr lang="en-US" smtClean="0"/>
          </a:p>
          <a:p>
            <a:r>
              <a:rPr lang="en-US" smtClean="0"/>
              <a:t>Rural projects face most significant funding gap.</a:t>
            </a:r>
          </a:p>
          <a:p>
            <a:endParaRPr lang="en-US" smtClean="0"/>
          </a:p>
          <a:p>
            <a:r>
              <a:rPr lang="en-US" smtClean="0"/>
              <a:t> DRPT mitigates impact by using prior year balances; using Section 5311 funds where possible; targeting reductions.</a:t>
            </a:r>
          </a:p>
          <a:p>
            <a:endParaRPr lang="en-US" smtClean="0"/>
          </a:p>
        </p:txBody>
      </p:sp>
      <p:sp>
        <p:nvSpPr>
          <p:cNvPr id="15364"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5365"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5366"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6387"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6388" name="Rectangle 2"/>
          <p:cNvSpPr>
            <a:spLocks noGrp="1" noChangeArrowheads="1"/>
          </p:cNvSpPr>
          <p:nvPr>
            <p:ph type="title"/>
          </p:nvPr>
        </p:nvSpPr>
        <p:spPr/>
        <p:txBody>
          <a:bodyPr/>
          <a:lstStyle/>
          <a:p>
            <a:pPr eaLnBrk="1" hangingPunct="1"/>
            <a:r>
              <a:rPr lang="en-US" smtClean="0"/>
              <a:t>Selected New Freedom Projects</a:t>
            </a:r>
          </a:p>
        </p:txBody>
      </p:sp>
      <p:sp>
        <p:nvSpPr>
          <p:cNvPr id="16389" name="Rectangle 3"/>
          <p:cNvSpPr>
            <a:spLocks noGrp="1" noChangeArrowheads="1"/>
          </p:cNvSpPr>
          <p:nvPr>
            <p:ph type="body" idx="1"/>
          </p:nvPr>
        </p:nvSpPr>
        <p:spPr/>
        <p:txBody>
          <a:bodyPr/>
          <a:lstStyle/>
          <a:p>
            <a:pPr eaLnBrk="1" hangingPunct="1"/>
            <a:r>
              <a:rPr lang="en-US" sz="2000" smtClean="0"/>
              <a:t>Shenandoah Agency on Aging (Bob Haas) serves Winchester and five county surrounding area (PDC 7). </a:t>
            </a:r>
          </a:p>
          <a:p>
            <a:pPr eaLnBrk="1" hangingPunct="1"/>
            <a:endParaRPr lang="en-US" sz="2000" smtClean="0"/>
          </a:p>
          <a:p>
            <a:pPr lvl="1" eaLnBrk="1" hangingPunct="1"/>
            <a:r>
              <a:rPr lang="en-US" smtClean="0"/>
              <a:t>New Freedom supports door-to-door services for people with disabilities. </a:t>
            </a:r>
          </a:p>
          <a:p>
            <a:pPr lvl="1" eaLnBrk="1" hangingPunct="1"/>
            <a:endParaRPr lang="en-US" smtClean="0"/>
          </a:p>
          <a:p>
            <a:pPr lvl="1" eaLnBrk="1" hangingPunct="1"/>
            <a:r>
              <a:rPr lang="en-US" smtClean="0"/>
              <a:t>Annually provides over 6,300 one-way trips, totaling more than 135,000 miles of safe reliable transportation.</a:t>
            </a:r>
          </a:p>
          <a:p>
            <a:pPr lvl="1"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7411"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7412" name="Rectangle 2"/>
          <p:cNvSpPr>
            <a:spLocks noGrp="1" noChangeArrowheads="1"/>
          </p:cNvSpPr>
          <p:nvPr>
            <p:ph type="title"/>
          </p:nvPr>
        </p:nvSpPr>
        <p:spPr/>
        <p:txBody>
          <a:bodyPr/>
          <a:lstStyle/>
          <a:p>
            <a:pPr eaLnBrk="1" hangingPunct="1"/>
            <a:r>
              <a:rPr lang="en-US" smtClean="0"/>
              <a:t>Selected New Freedom Projects</a:t>
            </a:r>
          </a:p>
        </p:txBody>
      </p:sp>
      <p:sp>
        <p:nvSpPr>
          <p:cNvPr id="17413" name="Rectangle 3"/>
          <p:cNvSpPr>
            <a:spLocks noGrp="1" noChangeArrowheads="1"/>
          </p:cNvSpPr>
          <p:nvPr>
            <p:ph type="body" idx="1"/>
          </p:nvPr>
        </p:nvSpPr>
        <p:spPr/>
        <p:txBody>
          <a:bodyPr/>
          <a:lstStyle/>
          <a:p>
            <a:pPr eaLnBrk="1" hangingPunct="1">
              <a:lnSpc>
                <a:spcPct val="90000"/>
              </a:lnSpc>
            </a:pPr>
            <a:r>
              <a:rPr lang="en-US" sz="2000" smtClean="0"/>
              <a:t>Bay Transit Mobility Manager (Katherine Newman) coordinates transportation for people with disabilities across 10 counties (Charles City, Essex, Gloucester, King and Queen, King William, Lancaster, Mathews, Middlesex, New Kent, Northumberland, Richmond, Westmoreland). </a:t>
            </a:r>
          </a:p>
          <a:p>
            <a:pPr lvl="2" eaLnBrk="1" hangingPunct="1">
              <a:lnSpc>
                <a:spcPct val="90000"/>
              </a:lnSpc>
              <a:buClr>
                <a:schemeClr val="tx1"/>
              </a:buClr>
            </a:pPr>
            <a:r>
              <a:rPr lang="en-US" sz="2000" smtClean="0"/>
              <a:t>2200+ rides annually to citizens with disabilities.</a:t>
            </a:r>
          </a:p>
          <a:p>
            <a:pPr lvl="2" eaLnBrk="1" hangingPunct="1">
              <a:lnSpc>
                <a:spcPct val="90000"/>
              </a:lnSpc>
              <a:buClr>
                <a:schemeClr val="tx1"/>
              </a:buClr>
            </a:pPr>
            <a:r>
              <a:rPr lang="en-US" sz="2000" smtClean="0"/>
              <a:t>New Freedom expanded hours of service by 4 hours during weekdays and up to 8 hours on the weekend.</a:t>
            </a:r>
          </a:p>
          <a:p>
            <a:pPr lvl="2" eaLnBrk="1" hangingPunct="1">
              <a:lnSpc>
                <a:spcPct val="90000"/>
              </a:lnSpc>
              <a:buClr>
                <a:schemeClr val="tx1"/>
              </a:buClr>
            </a:pPr>
            <a:r>
              <a:rPr lang="en-US" sz="2000" smtClean="0"/>
              <a:t>Mobility Manger and advisory group playing lead role in updating Coordinated Human Service Mobility Plan.</a:t>
            </a:r>
          </a:p>
          <a:p>
            <a:pPr lvl="2" eaLnBrk="1" hangingPunct="1">
              <a:lnSpc>
                <a:spcPct val="90000"/>
              </a:lnSpc>
              <a:buClr>
                <a:schemeClr val="tx1"/>
              </a:buClr>
            </a:pPr>
            <a:endParaRPr lang="en-US"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8435"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8436" name="Rectangle 2"/>
          <p:cNvSpPr>
            <a:spLocks noGrp="1" noChangeArrowheads="1"/>
          </p:cNvSpPr>
          <p:nvPr>
            <p:ph type="title"/>
          </p:nvPr>
        </p:nvSpPr>
        <p:spPr/>
        <p:txBody>
          <a:bodyPr/>
          <a:lstStyle/>
          <a:p>
            <a:pPr eaLnBrk="1" hangingPunct="1"/>
            <a:r>
              <a:rPr lang="en-US" smtClean="0"/>
              <a:t>Selected New Freedom Projects</a:t>
            </a:r>
          </a:p>
        </p:txBody>
      </p:sp>
      <p:sp>
        <p:nvSpPr>
          <p:cNvPr id="18437" name="Rectangle 3"/>
          <p:cNvSpPr>
            <a:spLocks noGrp="1" noChangeArrowheads="1"/>
          </p:cNvSpPr>
          <p:nvPr>
            <p:ph type="body" idx="1"/>
          </p:nvPr>
        </p:nvSpPr>
        <p:spPr/>
        <p:txBody>
          <a:bodyPr/>
          <a:lstStyle/>
          <a:p>
            <a:pPr eaLnBrk="1" hangingPunct="1"/>
            <a:r>
              <a:rPr lang="en-US" sz="2000" smtClean="0"/>
              <a:t>JAUNT- Mobility Manager serves Thomas Jefferson PDC.</a:t>
            </a:r>
          </a:p>
          <a:p>
            <a:pPr lvl="1" eaLnBrk="1" hangingPunct="1">
              <a:buClr>
                <a:schemeClr val="tx1"/>
              </a:buClr>
            </a:pPr>
            <a:endParaRPr lang="en-US" smtClean="0"/>
          </a:p>
          <a:p>
            <a:pPr lvl="1" eaLnBrk="1" hangingPunct="1">
              <a:buClr>
                <a:schemeClr val="tx1"/>
              </a:buClr>
            </a:pPr>
            <a:r>
              <a:rPr lang="en-US" smtClean="0"/>
              <a:t>Regularly coordinates services/meets with ARC, International Rescue Committee, Blue Ridge Medical Center, JABA, Region Ten,  LogistiCare Advisory Council, Disabilities Service Board, ADA Advisory Board, and Senior Advisory Boards. </a:t>
            </a:r>
          </a:p>
          <a:p>
            <a:pPr lvl="1" eaLnBrk="1" hangingPunct="1">
              <a:buClr>
                <a:schemeClr val="tx1"/>
              </a:buClr>
            </a:pPr>
            <a:endParaRPr lang="en-US" smtClean="0"/>
          </a:p>
          <a:p>
            <a:pPr lvl="1" eaLnBrk="1" hangingPunct="1">
              <a:buClr>
                <a:schemeClr val="tx1"/>
              </a:buClr>
            </a:pPr>
            <a:r>
              <a:rPr lang="en-US" smtClean="0"/>
              <a:t>New Freedom highlights: </a:t>
            </a:r>
          </a:p>
          <a:p>
            <a:pPr lvl="2" eaLnBrk="1" hangingPunct="1">
              <a:buClr>
                <a:schemeClr val="tx1"/>
              </a:buClr>
            </a:pPr>
            <a:r>
              <a:rPr lang="en-US" sz="2000" smtClean="0"/>
              <a:t>Expanded service from Nelson County to Charlottesville.</a:t>
            </a:r>
          </a:p>
          <a:p>
            <a:pPr lvl="2" eaLnBrk="1" hangingPunct="1">
              <a:buClr>
                <a:schemeClr val="tx1"/>
              </a:buClr>
            </a:pPr>
            <a:r>
              <a:rPr lang="en-US" sz="2000" smtClean="0"/>
              <a:t>Created a Transportation Resource Guide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9459"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9460" name="Rectangle 2"/>
          <p:cNvSpPr>
            <a:spLocks noGrp="1" noChangeArrowheads="1"/>
          </p:cNvSpPr>
          <p:nvPr>
            <p:ph type="title"/>
          </p:nvPr>
        </p:nvSpPr>
        <p:spPr/>
        <p:txBody>
          <a:bodyPr/>
          <a:lstStyle/>
          <a:p>
            <a:pPr eaLnBrk="1" hangingPunct="1"/>
            <a:r>
              <a:rPr lang="en-US" smtClean="0"/>
              <a:t>Selected New Freedom Projects</a:t>
            </a:r>
          </a:p>
        </p:txBody>
      </p:sp>
      <p:sp>
        <p:nvSpPr>
          <p:cNvPr id="19461" name="Rectangle 3"/>
          <p:cNvSpPr>
            <a:spLocks noGrp="1" noChangeArrowheads="1"/>
          </p:cNvSpPr>
          <p:nvPr>
            <p:ph type="body" idx="1"/>
          </p:nvPr>
        </p:nvSpPr>
        <p:spPr/>
        <p:txBody>
          <a:bodyPr/>
          <a:lstStyle/>
          <a:p>
            <a:pPr eaLnBrk="1" hangingPunct="1"/>
            <a:r>
              <a:rPr lang="en-US" sz="2000" smtClean="0"/>
              <a:t>Central Virginia Area Agency on Aging serves the 11th Planning District (Amherst, Appomattox, Bedford and Campbell counties; cities of Bedford and Lynchburg).</a:t>
            </a:r>
          </a:p>
          <a:p>
            <a:pPr eaLnBrk="1" hangingPunct="1"/>
            <a:r>
              <a:rPr lang="en-US" sz="2000" smtClean="0"/>
              <a:t>New Freedom program provides transportation for disabled persons to get to medical appointments (including life sustaining dialysis treatments), grocery shopping and other necessary appointments.</a:t>
            </a:r>
          </a:p>
          <a:p>
            <a:pPr eaLnBrk="1" hangingPunct="1"/>
            <a:r>
              <a:rPr lang="en-US" sz="2000" smtClean="0"/>
              <a:t>Primarily serves under 60 population not eligible for other transportation programs who could “fall through the cracks.”</a:t>
            </a:r>
          </a:p>
          <a:p>
            <a:pPr eaLnBrk="1" hangingPunct="1"/>
            <a:r>
              <a:rPr lang="en-US" sz="2000" smtClean="0"/>
              <a:t>2,500+ rides annually to over 50 clients. All clients have no other means of transportation.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20483"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20484" name="Rectangle 2"/>
          <p:cNvSpPr>
            <a:spLocks noGrp="1" noChangeArrowheads="1"/>
          </p:cNvSpPr>
          <p:nvPr>
            <p:ph type="title"/>
          </p:nvPr>
        </p:nvSpPr>
        <p:spPr/>
        <p:txBody>
          <a:bodyPr/>
          <a:lstStyle/>
          <a:p>
            <a:pPr eaLnBrk="1" hangingPunct="1"/>
            <a:r>
              <a:rPr lang="en-US" smtClean="0"/>
              <a:t>Selected New Freedom Projects</a:t>
            </a:r>
          </a:p>
        </p:txBody>
      </p:sp>
      <p:sp>
        <p:nvSpPr>
          <p:cNvPr id="20485" name="Rectangle 3"/>
          <p:cNvSpPr>
            <a:spLocks noGrp="1" noChangeArrowheads="1"/>
          </p:cNvSpPr>
          <p:nvPr>
            <p:ph type="body" idx="1"/>
          </p:nvPr>
        </p:nvSpPr>
        <p:spPr/>
        <p:txBody>
          <a:bodyPr/>
          <a:lstStyle/>
          <a:p>
            <a:pPr eaLnBrk="1" hangingPunct="1"/>
            <a:r>
              <a:rPr lang="en-US" sz="2000" smtClean="0"/>
              <a:t>Rappahannock-Rapidan Regional Commission. New Freedom supports Regional Mobility Management program (Jenny Biche) and the Foothills Express shuttle bus. </a:t>
            </a:r>
          </a:p>
          <a:p>
            <a:pPr lvl="1" eaLnBrk="1" hangingPunct="1"/>
            <a:r>
              <a:rPr lang="en-US" sz="1800" smtClean="0"/>
              <a:t>Established Foothills Area Mobility System (FAMS) partnership. </a:t>
            </a:r>
          </a:p>
          <a:p>
            <a:pPr lvl="1" eaLnBrk="1" hangingPunct="1"/>
            <a:r>
              <a:rPr lang="en-US" sz="1800" smtClean="0"/>
              <a:t>Implemented a One-Call Transportation Center. </a:t>
            </a:r>
          </a:p>
          <a:p>
            <a:pPr lvl="1" eaLnBrk="1" hangingPunct="1"/>
            <a:r>
              <a:rPr lang="en-US" sz="1800" smtClean="0"/>
              <a:t>Developed Regional Transportation Resource Guide.</a:t>
            </a:r>
          </a:p>
          <a:p>
            <a:pPr lvl="1" eaLnBrk="1" hangingPunct="1"/>
            <a:r>
              <a:rPr lang="en-US" sz="1800" smtClean="0"/>
              <a:t>Implemented travel training program.  </a:t>
            </a:r>
          </a:p>
          <a:p>
            <a:pPr lvl="2" eaLnBrk="1" hangingPunct="1"/>
            <a:r>
              <a:rPr lang="en-US" sz="1600" smtClean="0"/>
              <a:t>Annually, One-Call Transportation Center responds to 1,000+ transportation requests and provides training sessions .</a:t>
            </a:r>
          </a:p>
          <a:p>
            <a:pPr lvl="2" eaLnBrk="1" hangingPunct="1"/>
            <a:endParaRPr lang="en-US" sz="16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21507"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21508" name="Rectangle 2"/>
          <p:cNvSpPr>
            <a:spLocks noGrp="1" noChangeArrowheads="1"/>
          </p:cNvSpPr>
          <p:nvPr>
            <p:ph type="title"/>
          </p:nvPr>
        </p:nvSpPr>
        <p:spPr/>
        <p:txBody>
          <a:bodyPr/>
          <a:lstStyle/>
          <a:p>
            <a:pPr eaLnBrk="1" hangingPunct="1"/>
            <a:r>
              <a:rPr lang="en-US" smtClean="0"/>
              <a:t>Selected New Freedom Projects</a:t>
            </a:r>
          </a:p>
        </p:txBody>
      </p:sp>
      <p:sp>
        <p:nvSpPr>
          <p:cNvPr id="21509" name="Rectangle 3"/>
          <p:cNvSpPr>
            <a:spLocks noGrp="1" noChangeArrowheads="1"/>
          </p:cNvSpPr>
          <p:nvPr>
            <p:ph type="body" idx="1"/>
          </p:nvPr>
        </p:nvSpPr>
        <p:spPr/>
        <p:txBody>
          <a:bodyPr/>
          <a:lstStyle/>
          <a:p>
            <a:pPr eaLnBrk="1" hangingPunct="1"/>
            <a:r>
              <a:rPr lang="en-US" sz="2000" smtClean="0"/>
              <a:t>Rappahannock Area Agency on Aging Mobility Options Program (Denis Paddeu) schedules and provides trips for people with disabilities in Caroline, King George, Spotsylvania and Stafford counties and the City of Fredericksburg.</a:t>
            </a:r>
          </a:p>
          <a:p>
            <a:pPr lvl="1" eaLnBrk="1" hangingPunct="1"/>
            <a:endParaRPr lang="en-US" smtClean="0"/>
          </a:p>
          <a:p>
            <a:pPr lvl="2" eaLnBrk="1" hangingPunct="1"/>
            <a:r>
              <a:rPr lang="en-US" sz="2000" smtClean="0"/>
              <a:t>Clearinghouse of transportation resources for the region.</a:t>
            </a:r>
          </a:p>
          <a:p>
            <a:pPr lvl="2" eaLnBrk="1" hangingPunct="1"/>
            <a:r>
              <a:rPr lang="en-US" sz="2000" smtClean="0"/>
              <a:t>Successful Travel Training Program; cooperative agreement with FRED.</a:t>
            </a:r>
          </a:p>
          <a:p>
            <a:pPr lvl="2" eaLnBrk="1" hangingPunct="1"/>
            <a:r>
              <a:rPr lang="en-US" sz="2000" smtClean="0"/>
              <a:t>Volunteer Driver Program.</a:t>
            </a:r>
          </a:p>
          <a:p>
            <a:pPr lvl="2" eaLnBrk="1" hangingPunct="1"/>
            <a:endParaRPr 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Agenda</a:t>
            </a:r>
          </a:p>
        </p:txBody>
      </p:sp>
      <p:sp>
        <p:nvSpPr>
          <p:cNvPr id="4099" name="Content Placeholder 2"/>
          <p:cNvSpPr>
            <a:spLocks noGrp="1"/>
          </p:cNvSpPr>
          <p:nvPr>
            <p:ph idx="1"/>
          </p:nvPr>
        </p:nvSpPr>
        <p:spPr>
          <a:xfrm>
            <a:off x="457200" y="1600200"/>
            <a:ext cx="8305800" cy="4525963"/>
          </a:xfrm>
        </p:spPr>
        <p:txBody>
          <a:bodyPr/>
          <a:lstStyle/>
          <a:p>
            <a:r>
              <a:rPr lang="en-US" smtClean="0"/>
              <a:t>Overview of DRPT’s Federal Human Service Transportation Grant Programs</a:t>
            </a:r>
          </a:p>
          <a:p>
            <a:endParaRPr lang="en-US" smtClean="0"/>
          </a:p>
          <a:p>
            <a:r>
              <a:rPr lang="en-US" smtClean="0"/>
              <a:t>Focus on Section 5310 and New Freedom Programs</a:t>
            </a:r>
          </a:p>
          <a:p>
            <a:endParaRPr lang="en-US" smtClean="0"/>
          </a:p>
          <a:p>
            <a:r>
              <a:rPr lang="en-US" smtClean="0"/>
              <a:t>MAP-21 Changes and Human Service Transportation Grant Programs</a:t>
            </a:r>
          </a:p>
          <a:p>
            <a:pPr lvl="1">
              <a:buClr>
                <a:srgbClr val="A82800"/>
              </a:buClr>
              <a:buSzPct val="90000"/>
              <a:buFontTx/>
              <a:buNone/>
            </a:pPr>
            <a:endParaRPr lang="en-US" smtClean="0"/>
          </a:p>
        </p:txBody>
      </p:sp>
      <p:sp>
        <p:nvSpPr>
          <p:cNvPr id="4100"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4101" name="Footer Placeholder 4"/>
          <p:cNvSpPr>
            <a:spLocks noGrp="1"/>
          </p:cNvSpPr>
          <p:nvPr>
            <p:ph type="ftr" sz="quarter" idx="11"/>
          </p:nvPr>
        </p:nvSpPr>
        <p:spPr>
          <a:xfrm>
            <a:off x="2133600" y="6381750"/>
            <a:ext cx="4495800" cy="476250"/>
          </a:xfrm>
          <a:noFill/>
        </p:spPr>
        <p:txBody>
          <a:bodyPr/>
          <a:lstStyle/>
          <a:p>
            <a:r>
              <a:rPr lang="en-US" smtClean="0"/>
              <a:t>Blueprint for Livable Communities Advisory Group </a:t>
            </a:r>
          </a:p>
          <a:p>
            <a:r>
              <a:rPr lang="en-US" smtClean="0"/>
              <a:t>Friday May 9, 2014</a:t>
            </a:r>
          </a:p>
          <a:p>
            <a:endParaRPr lang="en-US" smtClean="0"/>
          </a:p>
        </p:txBody>
      </p:sp>
      <p:sp>
        <p:nvSpPr>
          <p:cNvPr id="4102" name="Slide Number Placeholder 5"/>
          <p:cNvSpPr>
            <a:spLocks noGrp="1"/>
          </p:cNvSpPr>
          <p:nvPr>
            <p:ph type="sldNum" sz="quarter" idx="12"/>
          </p:nvPr>
        </p:nvSpPr>
        <p:spPr>
          <a:noFill/>
        </p:spPr>
        <p:txBody>
          <a:bodyPr/>
          <a:lstStyle/>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22531"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22532" name="Rectangle 2"/>
          <p:cNvSpPr>
            <a:spLocks noGrp="1" noChangeArrowheads="1"/>
          </p:cNvSpPr>
          <p:nvPr>
            <p:ph type="title"/>
          </p:nvPr>
        </p:nvSpPr>
        <p:spPr/>
        <p:txBody>
          <a:bodyPr/>
          <a:lstStyle/>
          <a:p>
            <a:pPr eaLnBrk="1" hangingPunct="1"/>
            <a:r>
              <a:rPr lang="en-US" smtClean="0"/>
              <a:t>Selected New Freedom Projects</a:t>
            </a:r>
          </a:p>
        </p:txBody>
      </p:sp>
      <p:sp>
        <p:nvSpPr>
          <p:cNvPr id="22533" name="Rectangle 3"/>
          <p:cNvSpPr>
            <a:spLocks noGrp="1" noChangeArrowheads="1"/>
          </p:cNvSpPr>
          <p:nvPr>
            <p:ph type="body" idx="1"/>
          </p:nvPr>
        </p:nvSpPr>
        <p:spPr>
          <a:xfrm>
            <a:off x="1295400" y="1371600"/>
            <a:ext cx="6553200" cy="4754563"/>
          </a:xfrm>
        </p:spPr>
        <p:txBody>
          <a:bodyPr/>
          <a:lstStyle/>
          <a:p>
            <a:pPr eaLnBrk="1" hangingPunct="1">
              <a:lnSpc>
                <a:spcPct val="80000"/>
              </a:lnSpc>
            </a:pPr>
            <a:r>
              <a:rPr lang="en-US" sz="2000" smtClean="0"/>
              <a:t>Mountain Empire for Older Citizens, Inc. (MEOC) New Freedom program improves transportation options available to persons with disabilities and seniors in Southwest Virginia. (Lee, Wise, and Scott counties; city of  Norton)</a:t>
            </a:r>
          </a:p>
          <a:p>
            <a:pPr eaLnBrk="1" hangingPunct="1">
              <a:lnSpc>
                <a:spcPct val="80000"/>
              </a:lnSpc>
            </a:pPr>
            <a:endParaRPr lang="en-US" sz="2000" smtClean="0"/>
          </a:p>
          <a:p>
            <a:pPr eaLnBrk="1" hangingPunct="1">
              <a:lnSpc>
                <a:spcPct val="80000"/>
              </a:lnSpc>
            </a:pPr>
            <a:r>
              <a:rPr lang="en-US" sz="2000" smtClean="0"/>
              <a:t>Mobility Manager (Nicky Fleenor) provides case management and individualized support (home visits) to passengers (as needed) assisting them with appointment/trip scheduling and referrals.</a:t>
            </a:r>
          </a:p>
          <a:p>
            <a:pPr eaLnBrk="1" hangingPunct="1">
              <a:lnSpc>
                <a:spcPct val="80000"/>
              </a:lnSpc>
            </a:pPr>
            <a:endParaRPr lang="en-US" sz="2000" smtClean="0"/>
          </a:p>
          <a:p>
            <a:pPr eaLnBrk="1" hangingPunct="1">
              <a:lnSpc>
                <a:spcPct val="80000"/>
              </a:lnSpc>
            </a:pPr>
            <a:r>
              <a:rPr lang="en-US" sz="2000" smtClean="0"/>
              <a:t>Mobility Manager also coordinates:</a:t>
            </a:r>
          </a:p>
          <a:p>
            <a:pPr lvl="1" eaLnBrk="1" hangingPunct="1">
              <a:lnSpc>
                <a:spcPct val="80000"/>
              </a:lnSpc>
            </a:pPr>
            <a:r>
              <a:rPr lang="en-US" sz="1800" smtClean="0"/>
              <a:t>Volunteer Driver Program - 650 trips since inception</a:t>
            </a:r>
          </a:p>
          <a:p>
            <a:pPr lvl="1" eaLnBrk="1" hangingPunct="1">
              <a:lnSpc>
                <a:spcPct val="80000"/>
              </a:lnSpc>
            </a:pPr>
            <a:r>
              <a:rPr lang="en-US" sz="1800" smtClean="0"/>
              <a:t>Passenger Attendant Program – 400 Passengers monthly</a:t>
            </a:r>
          </a:p>
          <a:p>
            <a:pPr lvl="1" eaLnBrk="1" hangingPunct="1">
              <a:lnSpc>
                <a:spcPct val="80000"/>
              </a:lnSpc>
              <a:buFontTx/>
              <a:buNone/>
            </a:pPr>
            <a:r>
              <a:rPr lang="en-US"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23555"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23556" name="Rectangle 2"/>
          <p:cNvSpPr>
            <a:spLocks noGrp="1" noChangeArrowheads="1"/>
          </p:cNvSpPr>
          <p:nvPr>
            <p:ph type="title"/>
          </p:nvPr>
        </p:nvSpPr>
        <p:spPr/>
        <p:txBody>
          <a:bodyPr/>
          <a:lstStyle/>
          <a:p>
            <a:pPr eaLnBrk="1" hangingPunct="1"/>
            <a:r>
              <a:rPr lang="en-US" smtClean="0"/>
              <a:t>For more information:</a:t>
            </a:r>
          </a:p>
        </p:txBody>
      </p:sp>
      <p:sp>
        <p:nvSpPr>
          <p:cNvPr id="23557" name="Rectangle 3"/>
          <p:cNvSpPr>
            <a:spLocks noGrp="1" noChangeArrowheads="1"/>
          </p:cNvSpPr>
          <p:nvPr>
            <p:ph type="body" idx="1"/>
          </p:nvPr>
        </p:nvSpPr>
        <p:spPr>
          <a:xfrm>
            <a:off x="1295400" y="1600200"/>
            <a:ext cx="7086600" cy="4525963"/>
          </a:xfrm>
        </p:spPr>
        <p:txBody>
          <a:bodyPr/>
          <a:lstStyle/>
          <a:p>
            <a:pPr eaLnBrk="1" hangingPunct="1">
              <a:buFont typeface="Wingdings" pitchFamily="2" charset="2"/>
              <a:buNone/>
            </a:pPr>
            <a:r>
              <a:rPr lang="en-US" smtClean="0"/>
              <a:t>John Mahoney</a:t>
            </a:r>
          </a:p>
          <a:p>
            <a:pPr eaLnBrk="1" hangingPunct="1">
              <a:buFont typeface="Wingdings" pitchFamily="2" charset="2"/>
              <a:buNone/>
            </a:pPr>
            <a:r>
              <a:rPr lang="en-US" smtClean="0"/>
              <a:t>	Human Service Transportation Project Manager </a:t>
            </a:r>
          </a:p>
          <a:p>
            <a:pPr eaLnBrk="1" hangingPunct="1">
              <a:buFont typeface="Wingdings" pitchFamily="2" charset="2"/>
              <a:buNone/>
            </a:pPr>
            <a:r>
              <a:rPr lang="en-US" smtClean="0"/>
              <a:t>	Virginia Department of Rail and Public Transportation </a:t>
            </a:r>
          </a:p>
          <a:p>
            <a:pPr eaLnBrk="1" hangingPunct="1">
              <a:buFont typeface="Wingdings" pitchFamily="2" charset="2"/>
              <a:buNone/>
            </a:pPr>
            <a:r>
              <a:rPr lang="en-US" smtClean="0"/>
              <a:t>	(804) 786-5509 </a:t>
            </a:r>
          </a:p>
          <a:p>
            <a:pPr eaLnBrk="1" hangingPunct="1">
              <a:buFont typeface="Wingdings" pitchFamily="2" charset="2"/>
              <a:buNone/>
            </a:pPr>
            <a:r>
              <a:rPr lang="en-US" smtClean="0"/>
              <a:t>	</a:t>
            </a:r>
            <a:r>
              <a:rPr lang="en-US" smtClean="0">
                <a:hlinkClick r:id="rId3"/>
              </a:rPr>
              <a:t>John.Mahoney@drpt.virginia.gov</a:t>
            </a:r>
            <a:endParaRPr lang="en-US" smtClean="0"/>
          </a:p>
          <a:p>
            <a:pPr eaLnBrk="1" hangingPunct="1">
              <a:buFont typeface="Wingdings" pitchFamily="2" charset="2"/>
              <a:buNone/>
            </a:pPr>
            <a:endParaRPr lang="en-US"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5123"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a:p>
            <a:endParaRPr lang="en-US" smtClean="0"/>
          </a:p>
        </p:txBody>
      </p:sp>
      <p:sp>
        <p:nvSpPr>
          <p:cNvPr id="5124" name="Rectangle 2"/>
          <p:cNvSpPr>
            <a:spLocks noGrp="1" noChangeArrowheads="1"/>
          </p:cNvSpPr>
          <p:nvPr>
            <p:ph type="title"/>
          </p:nvPr>
        </p:nvSpPr>
        <p:spPr>
          <a:xfrm>
            <a:off x="304800" y="0"/>
            <a:ext cx="8763000" cy="1143000"/>
          </a:xfrm>
        </p:spPr>
        <p:txBody>
          <a:bodyPr/>
          <a:lstStyle/>
          <a:p>
            <a:pPr eaLnBrk="1" hangingPunct="1"/>
            <a:r>
              <a:rPr lang="en-US" sz="2000" smtClean="0"/>
              <a:t>Federal SAFETEA-LU and MAP-21 Programs Administered  by DRPT</a:t>
            </a:r>
          </a:p>
        </p:txBody>
      </p:sp>
      <p:sp>
        <p:nvSpPr>
          <p:cNvPr id="5125" name="Rectangle 3"/>
          <p:cNvSpPr>
            <a:spLocks noGrp="1" noChangeArrowheads="1"/>
          </p:cNvSpPr>
          <p:nvPr>
            <p:ph type="body" idx="1"/>
          </p:nvPr>
        </p:nvSpPr>
        <p:spPr>
          <a:xfrm>
            <a:off x="685800" y="1295400"/>
            <a:ext cx="7848600" cy="4830763"/>
          </a:xfrm>
        </p:spPr>
        <p:txBody>
          <a:bodyPr/>
          <a:lstStyle/>
          <a:p>
            <a:pPr eaLnBrk="1" hangingPunct="1"/>
            <a:r>
              <a:rPr lang="en-US" u="sng" smtClean="0"/>
              <a:t>Section 5310 Capital Program</a:t>
            </a:r>
            <a:r>
              <a:rPr lang="en-US" smtClean="0"/>
              <a:t>: Provides capital funding for transportation services for elderly persons and persons with disabilities.</a:t>
            </a:r>
          </a:p>
          <a:p>
            <a:pPr eaLnBrk="1" hangingPunct="1"/>
            <a:r>
              <a:rPr lang="en-US" u="sng" smtClean="0"/>
              <a:t>Section 5317 New Freedom Program</a:t>
            </a:r>
            <a:r>
              <a:rPr lang="en-US" smtClean="0"/>
              <a:t>: Provides program funding for transportation services that go beyond the American with Disabilities Act (ADA).</a:t>
            </a:r>
            <a:endParaRPr lang="en-US" u="sng" smtClean="0"/>
          </a:p>
          <a:p>
            <a:pPr eaLnBrk="1" hangingPunct="1"/>
            <a:r>
              <a:rPr lang="en-US" u="sng" smtClean="0"/>
              <a:t>Job Access Reverse Commute (JARC)</a:t>
            </a:r>
            <a:r>
              <a:rPr lang="en-US" smtClean="0"/>
              <a:t>: Provides funds for transportation services for low income workers.</a:t>
            </a:r>
          </a:p>
          <a:p>
            <a:pPr eaLnBrk="1" hangingPunct="1"/>
            <a:r>
              <a:rPr lang="en-US" smtClean="0"/>
              <a:t>New federal transportation legislation – Moving Ahead for Progress in the 21</a:t>
            </a:r>
            <a:r>
              <a:rPr lang="en-US" baseline="30000" smtClean="0"/>
              <a:t>st</a:t>
            </a:r>
            <a:r>
              <a:rPr lang="en-US" smtClean="0"/>
              <a:t> Century </a:t>
            </a:r>
            <a:r>
              <a:rPr lang="en-US" u="sng" smtClean="0"/>
              <a:t>(MAP-21) </a:t>
            </a:r>
            <a:r>
              <a:rPr lang="en-US" smtClean="0"/>
              <a:t>consolidates programs and funding.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Section 5310 Overview</a:t>
            </a:r>
          </a:p>
        </p:txBody>
      </p:sp>
      <p:sp>
        <p:nvSpPr>
          <p:cNvPr id="6147" name="Content Placeholder 2"/>
          <p:cNvSpPr>
            <a:spLocks noGrp="1"/>
          </p:cNvSpPr>
          <p:nvPr>
            <p:ph idx="1"/>
          </p:nvPr>
        </p:nvSpPr>
        <p:spPr>
          <a:xfrm>
            <a:off x="685800" y="1524000"/>
            <a:ext cx="7848600" cy="4724400"/>
          </a:xfrm>
        </p:spPr>
        <p:txBody>
          <a:bodyPr/>
          <a:lstStyle/>
          <a:p>
            <a:pPr eaLnBrk="1" hangingPunct="1"/>
            <a:r>
              <a:rPr lang="en-US" smtClean="0"/>
              <a:t>Supports capital projects for seniors and people with disabilities -  80/20 Federal/local match</a:t>
            </a:r>
          </a:p>
          <a:p>
            <a:pPr eaLnBrk="1" hangingPunct="1"/>
            <a:r>
              <a:rPr lang="en-US" smtClean="0"/>
              <a:t>Projects must be consistent with regional coordinated plan.</a:t>
            </a:r>
          </a:p>
          <a:p>
            <a:pPr eaLnBrk="1" hangingPunct="1"/>
            <a:r>
              <a:rPr lang="en-US" smtClean="0"/>
              <a:t>Subrecipients are typically non-profits. Eligible subrecipients:</a:t>
            </a:r>
          </a:p>
          <a:p>
            <a:pPr marL="685800" lvl="1" indent="-228600" eaLnBrk="1" hangingPunct="1">
              <a:spcBef>
                <a:spcPct val="15000"/>
              </a:spcBef>
              <a:buFontTx/>
              <a:buAutoNum type="arabicPeriod"/>
            </a:pPr>
            <a:r>
              <a:rPr lang="en-US" smtClean="0"/>
              <a:t>Private non-profit organizations</a:t>
            </a:r>
          </a:p>
          <a:p>
            <a:pPr marL="685800" lvl="1" indent="-228600" eaLnBrk="1" hangingPunct="1">
              <a:spcBef>
                <a:spcPct val="15000"/>
              </a:spcBef>
              <a:buFontTx/>
              <a:buAutoNum type="arabicPeriod"/>
            </a:pPr>
            <a:r>
              <a:rPr lang="en-US" smtClean="0"/>
              <a:t>Governmental authorities that certify that no non-profit corporations or associations are readily available in an area to provide the service </a:t>
            </a:r>
          </a:p>
          <a:p>
            <a:pPr marL="685800" lvl="1" indent="-228600" eaLnBrk="1" hangingPunct="1">
              <a:spcBef>
                <a:spcPct val="15000"/>
              </a:spcBef>
              <a:buFontTx/>
              <a:buAutoNum type="arabicPeriod"/>
            </a:pPr>
            <a:r>
              <a:rPr lang="en-US" smtClean="0"/>
              <a:t>Governmental authorities approved by the state to coordinate services for older adults and individuals with disabilities</a:t>
            </a:r>
          </a:p>
          <a:p>
            <a:pPr eaLnBrk="1" hangingPunct="1"/>
            <a:endParaRPr lang="en-US" smtClean="0">
              <a:solidFill>
                <a:srgbClr val="FF0000"/>
              </a:solidFill>
            </a:endParaRPr>
          </a:p>
          <a:p>
            <a:pPr eaLnBrk="1" hangingPunct="1"/>
            <a:endParaRPr lang="en-US" smtClean="0">
              <a:solidFill>
                <a:srgbClr val="FF0000"/>
              </a:solidFill>
            </a:endParaRPr>
          </a:p>
          <a:p>
            <a:endParaRPr lang="en-US" smtClean="0"/>
          </a:p>
        </p:txBody>
      </p:sp>
      <p:sp>
        <p:nvSpPr>
          <p:cNvPr id="6148"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6149"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a:p>
            <a:endParaRPr lang="en-US" smtClean="0"/>
          </a:p>
        </p:txBody>
      </p:sp>
      <p:sp>
        <p:nvSpPr>
          <p:cNvPr id="6150"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Section 5310 Impact</a:t>
            </a:r>
          </a:p>
        </p:txBody>
      </p:sp>
      <p:sp>
        <p:nvSpPr>
          <p:cNvPr id="7171" name="Content Placeholder 2"/>
          <p:cNvSpPr>
            <a:spLocks noGrp="1"/>
          </p:cNvSpPr>
          <p:nvPr>
            <p:ph idx="1"/>
          </p:nvPr>
        </p:nvSpPr>
        <p:spPr/>
        <p:txBody>
          <a:bodyPr/>
          <a:lstStyle/>
          <a:p>
            <a:r>
              <a:rPr lang="en-US" smtClean="0"/>
              <a:t>In FY14 Section 5310 funds support purchase of 79 vehicles at 35 agencies - $3.6 million total cost.</a:t>
            </a:r>
          </a:p>
          <a:p>
            <a:endParaRPr lang="en-US" smtClean="0"/>
          </a:p>
          <a:p>
            <a:r>
              <a:rPr lang="en-US" smtClean="0"/>
              <a:t>Between October 1, 2012 and September 30, 2013, these Section 5310 projects provided over 900,000 one way trips to seniors and people with disabilities.</a:t>
            </a:r>
          </a:p>
        </p:txBody>
      </p:sp>
      <p:sp>
        <p:nvSpPr>
          <p:cNvPr id="7172"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7173"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a:p>
            <a:endParaRPr lang="en-US" smtClean="0"/>
          </a:p>
        </p:txBody>
      </p:sp>
      <p:sp>
        <p:nvSpPr>
          <p:cNvPr id="7174"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52600" y="0"/>
            <a:ext cx="7315200" cy="1143000"/>
          </a:xfrm>
        </p:spPr>
        <p:txBody>
          <a:bodyPr/>
          <a:lstStyle/>
          <a:p>
            <a:r>
              <a:rPr lang="en-US" smtClean="0"/>
              <a:t>New Freedom - Overview </a:t>
            </a:r>
          </a:p>
        </p:txBody>
      </p:sp>
      <p:sp>
        <p:nvSpPr>
          <p:cNvPr id="8195" name="Content Placeholder 2"/>
          <p:cNvSpPr>
            <a:spLocks noGrp="1"/>
          </p:cNvSpPr>
          <p:nvPr>
            <p:ph idx="1"/>
          </p:nvPr>
        </p:nvSpPr>
        <p:spPr>
          <a:xfrm>
            <a:off x="381000" y="1143000"/>
            <a:ext cx="8458200" cy="4983163"/>
          </a:xfrm>
        </p:spPr>
        <p:txBody>
          <a:bodyPr/>
          <a:lstStyle/>
          <a:p>
            <a:r>
              <a:rPr lang="en-US" smtClean="0"/>
              <a:t>In FY14 DRPT supported projects with a total cost of $2,348,211 in 14 agencies providing transportation (operating funds) and other services to people with disabilities statewide. </a:t>
            </a:r>
          </a:p>
          <a:p>
            <a:r>
              <a:rPr lang="en-US" smtClean="0"/>
              <a:t>In addition to operating, New Freedom supports mobility management services including:</a:t>
            </a:r>
          </a:p>
          <a:p>
            <a:pPr lvl="1"/>
            <a:r>
              <a:rPr lang="en-US" b="1" smtClean="0"/>
              <a:t>Trip/Itinerary Planning</a:t>
            </a:r>
            <a:endParaRPr lang="en-US" smtClean="0"/>
          </a:p>
          <a:p>
            <a:pPr lvl="1"/>
            <a:r>
              <a:rPr lang="en-US" b="1" smtClean="0"/>
              <a:t>One-on-one Travel Training</a:t>
            </a:r>
            <a:endParaRPr lang="en-US" smtClean="0"/>
          </a:p>
          <a:p>
            <a:pPr lvl="1"/>
            <a:r>
              <a:rPr lang="en-US" b="1" smtClean="0"/>
              <a:t>Transportation Options Training</a:t>
            </a:r>
            <a:endParaRPr lang="en-US" smtClean="0"/>
          </a:p>
          <a:p>
            <a:pPr lvl="1"/>
            <a:r>
              <a:rPr lang="en-US" b="1" smtClean="0"/>
              <a:t>Materials and Marketing</a:t>
            </a:r>
          </a:p>
          <a:p>
            <a:pPr lvl="1"/>
            <a:r>
              <a:rPr lang="en-US" b="1" smtClean="0"/>
              <a:t>Volunteer Driver Programs</a:t>
            </a:r>
          </a:p>
          <a:p>
            <a:pPr lvl="1"/>
            <a:r>
              <a:rPr lang="en-US" b="1" smtClean="0"/>
              <a:t>One-stop Center – All Above And More at One Location</a:t>
            </a:r>
          </a:p>
        </p:txBody>
      </p:sp>
      <p:sp>
        <p:nvSpPr>
          <p:cNvPr id="8196"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8197"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8198"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00200" y="0"/>
            <a:ext cx="7467600" cy="1143000"/>
          </a:xfrm>
        </p:spPr>
        <p:txBody>
          <a:bodyPr/>
          <a:lstStyle/>
          <a:p>
            <a:r>
              <a:rPr lang="en-US" smtClean="0"/>
              <a:t>New Freedom Survey </a:t>
            </a:r>
          </a:p>
        </p:txBody>
      </p:sp>
      <p:sp>
        <p:nvSpPr>
          <p:cNvPr id="9219" name="Content Placeholder 2"/>
          <p:cNvSpPr>
            <a:spLocks noGrp="1"/>
          </p:cNvSpPr>
          <p:nvPr>
            <p:ph idx="1"/>
          </p:nvPr>
        </p:nvSpPr>
        <p:spPr>
          <a:xfrm>
            <a:off x="1295400" y="1981200"/>
            <a:ext cx="6553200" cy="4144963"/>
          </a:xfrm>
        </p:spPr>
        <p:txBody>
          <a:bodyPr/>
          <a:lstStyle/>
          <a:p>
            <a:r>
              <a:rPr lang="en-US" smtClean="0"/>
              <a:t>In July 2013, DRPT conducted a survey of New Freedom projects to assess their impact and value.</a:t>
            </a:r>
          </a:p>
          <a:p>
            <a:endParaRPr lang="en-US" smtClean="0"/>
          </a:p>
          <a:p>
            <a:endParaRPr lang="en-US" smtClean="0"/>
          </a:p>
          <a:p>
            <a:r>
              <a:rPr lang="en-US" smtClean="0"/>
              <a:t>13 recipient agencies responded.</a:t>
            </a:r>
          </a:p>
          <a:p>
            <a:endParaRPr lang="en-US" smtClean="0"/>
          </a:p>
          <a:p>
            <a:endParaRPr lang="en-US" smtClean="0"/>
          </a:p>
        </p:txBody>
      </p:sp>
      <p:sp>
        <p:nvSpPr>
          <p:cNvPr id="9220"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9221"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9222"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0"/>
            <a:ext cx="7543800" cy="1143000"/>
          </a:xfrm>
        </p:spPr>
        <p:txBody>
          <a:bodyPr/>
          <a:lstStyle/>
          <a:p>
            <a:r>
              <a:rPr lang="en-US" smtClean="0"/>
              <a:t>New Freedom – Impact/Value </a:t>
            </a:r>
          </a:p>
        </p:txBody>
      </p:sp>
      <p:sp>
        <p:nvSpPr>
          <p:cNvPr id="10243" name="Content Placeholder 2"/>
          <p:cNvSpPr>
            <a:spLocks noGrp="1"/>
          </p:cNvSpPr>
          <p:nvPr>
            <p:ph idx="1"/>
          </p:nvPr>
        </p:nvSpPr>
        <p:spPr/>
        <p:txBody>
          <a:bodyPr/>
          <a:lstStyle/>
          <a:p>
            <a:r>
              <a:rPr lang="en-US" u="sng" smtClean="0"/>
              <a:t>What Difference Does it Make?</a:t>
            </a:r>
          </a:p>
          <a:p>
            <a:endParaRPr lang="en-US" i="1" smtClean="0"/>
          </a:p>
          <a:p>
            <a:r>
              <a:rPr lang="en-US" i="1" smtClean="0"/>
              <a:t>“Mr. L (72) needs dialysis treatments 3 times a week and cancer treatments every other week. He also needs to see a physician once a month…. Without the money from this grant, we would only be able to take him once a week for a medical appointment. These treatments are literally a matter of life or death for him.” </a:t>
            </a:r>
          </a:p>
          <a:p>
            <a:endParaRPr lang="en-US" smtClean="0"/>
          </a:p>
          <a:p>
            <a:endParaRPr lang="en-US" smtClean="0"/>
          </a:p>
        </p:txBody>
      </p:sp>
      <p:sp>
        <p:nvSpPr>
          <p:cNvPr id="10244"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0245"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0246"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0" y="0"/>
            <a:ext cx="7391400" cy="1143000"/>
          </a:xfrm>
        </p:spPr>
        <p:txBody>
          <a:bodyPr/>
          <a:lstStyle/>
          <a:p>
            <a:r>
              <a:rPr lang="en-US" smtClean="0"/>
              <a:t>New Freedom – Impact/Value  </a:t>
            </a:r>
          </a:p>
        </p:txBody>
      </p:sp>
      <p:sp>
        <p:nvSpPr>
          <p:cNvPr id="3" name="Content Placeholder 2"/>
          <p:cNvSpPr>
            <a:spLocks noGrp="1"/>
          </p:cNvSpPr>
          <p:nvPr>
            <p:ph idx="1"/>
          </p:nvPr>
        </p:nvSpPr>
        <p:spPr>
          <a:xfrm>
            <a:off x="457200" y="1600200"/>
            <a:ext cx="8153400" cy="4525963"/>
          </a:xfrm>
        </p:spPr>
        <p:txBody>
          <a:bodyPr/>
          <a:lstStyle/>
          <a:p>
            <a:pPr>
              <a:defRPr/>
            </a:pPr>
            <a:r>
              <a:rPr lang="en-US" dirty="0" smtClean="0"/>
              <a:t>According to survey respondents, New Freedom funds: </a:t>
            </a:r>
          </a:p>
          <a:p>
            <a:pPr>
              <a:defRPr/>
            </a:pPr>
            <a:endParaRPr lang="en-US" dirty="0" smtClean="0"/>
          </a:p>
          <a:p>
            <a:pPr lvl="1">
              <a:defRPr/>
            </a:pPr>
            <a:r>
              <a:rPr lang="en-US" b="1" dirty="0" smtClean="0">
                <a:ea typeface="+mn-ea"/>
                <a:cs typeface="+mn-cs"/>
              </a:rPr>
              <a:t>Expanded Geographic Coverage </a:t>
            </a:r>
            <a:r>
              <a:rPr lang="en-US" dirty="0" smtClean="0">
                <a:ea typeface="+mn-ea"/>
                <a:cs typeface="+mn-cs"/>
              </a:rPr>
              <a:t>– Both inside and outside of the ADA service area.</a:t>
            </a:r>
          </a:p>
          <a:p>
            <a:pPr lvl="1">
              <a:defRPr/>
            </a:pPr>
            <a:r>
              <a:rPr lang="en-US" b="1" dirty="0" smtClean="0">
                <a:ea typeface="+mn-ea"/>
                <a:cs typeface="+mn-cs"/>
              </a:rPr>
              <a:t>Extended Service Hours or Days/Improved System Capacity </a:t>
            </a:r>
            <a:r>
              <a:rPr lang="en-US" dirty="0" smtClean="0">
                <a:ea typeface="+mn-ea"/>
                <a:cs typeface="+mn-cs"/>
              </a:rPr>
              <a:t>-</a:t>
            </a:r>
            <a:r>
              <a:rPr lang="en-US" sz="1800" dirty="0" smtClean="0"/>
              <a:t>  </a:t>
            </a:r>
            <a:r>
              <a:rPr lang="en-US" dirty="0" smtClean="0">
                <a:ea typeface="+mn-ea"/>
                <a:cs typeface="+mn-cs"/>
              </a:rPr>
              <a:t>Avg. 82 Hrs. added per week</a:t>
            </a:r>
          </a:p>
          <a:p>
            <a:pPr lvl="1">
              <a:defRPr/>
            </a:pPr>
            <a:r>
              <a:rPr lang="en-US" b="1" dirty="0" smtClean="0">
                <a:ea typeface="+mn-ea"/>
                <a:cs typeface="+mn-cs"/>
              </a:rPr>
              <a:t>Improved Access/Connections </a:t>
            </a:r>
            <a:r>
              <a:rPr lang="en-US" sz="1800" dirty="0" smtClean="0"/>
              <a:t>– Demand response and door to d</a:t>
            </a:r>
            <a:r>
              <a:rPr lang="en-US" dirty="0" smtClean="0">
                <a:ea typeface="+mn-ea"/>
                <a:cs typeface="+mn-cs"/>
              </a:rPr>
              <a:t>oor  where the most frequently utilized services</a:t>
            </a:r>
            <a:r>
              <a:rPr lang="en-US" sz="1800" dirty="0" smtClean="0"/>
              <a:t>.	 </a:t>
            </a:r>
          </a:p>
          <a:p>
            <a:pPr lvl="1">
              <a:defRPr/>
            </a:pPr>
            <a:r>
              <a:rPr lang="en-US" b="1" dirty="0" smtClean="0">
                <a:ea typeface="+mn-ea"/>
                <a:cs typeface="+mn-cs"/>
              </a:rPr>
              <a:t> Improved Customer Knowledge</a:t>
            </a:r>
            <a:r>
              <a:rPr lang="en-US" dirty="0" smtClean="0">
                <a:ea typeface="+mn-ea"/>
                <a:cs typeface="+mn-cs"/>
              </a:rPr>
              <a:t> – Mobility Managers provided one-on-one assistance to over 16,000 clients during the 9 month study period.</a:t>
            </a:r>
            <a:endParaRPr lang="en-US" dirty="0"/>
          </a:p>
        </p:txBody>
      </p:sp>
      <p:sp>
        <p:nvSpPr>
          <p:cNvPr id="11268" name="Date Placeholder 3"/>
          <p:cNvSpPr>
            <a:spLocks noGrp="1"/>
          </p:cNvSpPr>
          <p:nvPr>
            <p:ph type="dt" sz="quarter" idx="10"/>
          </p:nvPr>
        </p:nvSpPr>
        <p:spPr>
          <a:xfrm rot="16200000">
            <a:off x="8067675" y="5105400"/>
            <a:ext cx="2133600" cy="476250"/>
          </a:xfrm>
          <a:noFill/>
        </p:spPr>
        <p:txBody>
          <a:bodyPr/>
          <a:lstStyle/>
          <a:p>
            <a:endParaRPr lang="en-US" smtClean="0"/>
          </a:p>
        </p:txBody>
      </p:sp>
      <p:sp>
        <p:nvSpPr>
          <p:cNvPr id="11269" name="Footer Placeholder 4"/>
          <p:cNvSpPr>
            <a:spLocks noGrp="1"/>
          </p:cNvSpPr>
          <p:nvPr>
            <p:ph type="ftr" sz="quarter" idx="11"/>
          </p:nvPr>
        </p:nvSpPr>
        <p:spPr>
          <a:noFill/>
        </p:spPr>
        <p:txBody>
          <a:bodyPr/>
          <a:lstStyle/>
          <a:p>
            <a:r>
              <a:rPr lang="en-US" smtClean="0"/>
              <a:t>Blueprint for Livable Communities Advisory Group </a:t>
            </a:r>
          </a:p>
          <a:p>
            <a:r>
              <a:rPr lang="en-US" smtClean="0"/>
              <a:t>Friday May 9, 2014</a:t>
            </a:r>
          </a:p>
          <a:p>
            <a:endParaRPr lang="en-US" smtClean="0"/>
          </a:p>
        </p:txBody>
      </p:sp>
      <p:sp>
        <p:nvSpPr>
          <p:cNvPr id="11270" name="Slide Number Placeholder 5"/>
          <p:cNvSpPr>
            <a:spLocks noGrp="1"/>
          </p:cNvSpPr>
          <p:nvPr>
            <p:ph type="sldNum" sz="quarter" idx="12"/>
          </p:nvPr>
        </p:nvSpPr>
        <p:spPr>
          <a:noFill/>
        </p:spPr>
        <p:txBody>
          <a:bodyPr/>
          <a:lstStyle/>
          <a:p>
            <a:endParaRPr 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rgbClr val="A82800"/>
          </a:buClr>
          <a:buSzPct val="90000"/>
          <a:buFont typeface="Wingdings" pitchFamily="2" charset="2"/>
          <a:buChar char="q"/>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rgbClr val="A82800"/>
          </a:buClr>
          <a:buSzPct val="90000"/>
          <a:buFont typeface="Wingdings" pitchFamily="2" charset="2"/>
          <a:buChar char="q"/>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10683</TotalTime>
  <Words>1809</Words>
  <Application>Microsoft Office PowerPoint</Application>
  <PresentationFormat>Letter Paper (8.5x11 in)</PresentationFormat>
  <Paragraphs>220</Paragraphs>
  <Slides>21</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Default Design</vt:lpstr>
      <vt:lpstr>DRPT Human Service Transportation Grant Programs and MAP-21</vt:lpstr>
      <vt:lpstr>Agenda</vt:lpstr>
      <vt:lpstr>Federal SAFETEA-LU and MAP-21 Programs Administered  by DRPT</vt:lpstr>
      <vt:lpstr>Section 5310 Overview</vt:lpstr>
      <vt:lpstr>Section 5310 Impact</vt:lpstr>
      <vt:lpstr>New Freedom - Overview </vt:lpstr>
      <vt:lpstr>New Freedom Survey </vt:lpstr>
      <vt:lpstr>New Freedom – Impact/Value </vt:lpstr>
      <vt:lpstr>New Freedom – Impact/Value  </vt:lpstr>
      <vt:lpstr>New Freedom – Impact/Value </vt:lpstr>
      <vt:lpstr>MAP-21 Overview</vt:lpstr>
      <vt:lpstr>MAP-21 Overview/Impact</vt:lpstr>
      <vt:lpstr>Overall FY15 vs. FY14 </vt:lpstr>
      <vt:lpstr>Selected New Freedom Projects</vt:lpstr>
      <vt:lpstr>Selected New Freedom Projects</vt:lpstr>
      <vt:lpstr>Selected New Freedom Projects</vt:lpstr>
      <vt:lpstr>Selected New Freedom Projects</vt:lpstr>
      <vt:lpstr>Selected New Freedom Projects</vt:lpstr>
      <vt:lpstr>Selected New Freedom Projects</vt:lpstr>
      <vt:lpstr>Selected New Freedom Projects</vt:lpstr>
      <vt:lpstr>For more information:</vt:lpstr>
    </vt:vector>
  </TitlesOfParts>
  <Company>DRPT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jpickett</dc:creator>
  <cp:lastModifiedBy>fuu45838</cp:lastModifiedBy>
  <cp:revision>501</cp:revision>
  <dcterms:created xsi:type="dcterms:W3CDTF">2004-12-29T14:59:16Z</dcterms:created>
  <dcterms:modified xsi:type="dcterms:W3CDTF">2014-05-08T19:32:44Z</dcterms:modified>
</cp:coreProperties>
</file>