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71" r:id="rId8"/>
    <p:sldId id="272" r:id="rId9"/>
    <p:sldId id="273" r:id="rId10"/>
    <p:sldId id="262" r:id="rId11"/>
    <p:sldId id="263" r:id="rId12"/>
    <p:sldId id="281" r:id="rId13"/>
    <p:sldId id="282" r:id="rId14"/>
    <p:sldId id="283" r:id="rId15"/>
    <p:sldId id="284" r:id="rId16"/>
    <p:sldId id="285" r:id="rId17"/>
    <p:sldId id="286" r:id="rId18"/>
    <p:sldId id="287" r:id="rId19"/>
    <p:sldId id="264" r:id="rId20"/>
    <p:sldId id="265" r:id="rId21"/>
    <p:sldId id="266" r:id="rId22"/>
    <p:sldId id="267" r:id="rId23"/>
    <p:sldId id="268" r:id="rId24"/>
    <p:sldId id="269" r:id="rId25"/>
    <p:sldId id="270" r:id="rId26"/>
    <p:sldId id="274" r:id="rId27"/>
    <p:sldId id="275" r:id="rId28"/>
    <p:sldId id="276" r:id="rId29"/>
    <p:sldId id="277" r:id="rId30"/>
    <p:sldId id="278" r:id="rId31"/>
    <p:sldId id="279" r:id="rId32"/>
    <p:sldId id="28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WCS01731\housing\Homeless%20and%20Special%20Needs%20Housing\PIT\State%20Summary%20FY15\Statewide%20PIT%20w%20graphs%202015.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WCS01731\housing\Homeless%20and%20Special%20Needs%20Housing\PIT\State%20Summary%20FY15\Statewide%20PIT%20w%20graphs%2020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WCS01731\housing\Homeless%20and%20Special%20Needs%20Housing\PIT\State%20Summary%20FY15\Statewide%20PIT%20w%20graphs%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Total Homeless Persons</a:t>
            </a:r>
          </a:p>
          <a:p>
            <a:pPr>
              <a:defRPr/>
            </a:pPr>
            <a:r>
              <a:rPr lang="en-US" sz="1100" dirty="0"/>
              <a:t>Virginia's CoC January Point - in - Time Count</a:t>
            </a:r>
          </a:p>
          <a:p>
            <a:pPr>
              <a:defRPr/>
            </a:pPr>
            <a:r>
              <a:rPr lang="en-US" sz="1100" dirty="0"/>
              <a:t>23% decrease from </a:t>
            </a:r>
            <a:r>
              <a:rPr lang="en-US" sz="1100" dirty="0" smtClean="0"/>
              <a:t> </a:t>
            </a:r>
            <a:r>
              <a:rPr lang="en-US" sz="1100" dirty="0"/>
              <a:t>2010 - 2015</a:t>
            </a:r>
          </a:p>
        </c:rich>
      </c:tx>
      <c:overlay val="0"/>
    </c:title>
    <c:autoTitleDeleted val="0"/>
    <c:plotArea>
      <c:layout>
        <c:manualLayout>
          <c:layoutTarget val="inner"/>
          <c:xMode val="edge"/>
          <c:yMode val="edge"/>
          <c:x val="0.17538870684207791"/>
          <c:y val="0.21795160850795323"/>
          <c:w val="0.71582001988981958"/>
          <c:h val="0.68921660834062359"/>
        </c:manualLayout>
      </c:layout>
      <c:lineChart>
        <c:grouping val="stacked"/>
        <c:varyColors val="0"/>
        <c:ser>
          <c:idx val="1"/>
          <c:order val="0"/>
          <c:tx>
            <c:strRef>
              <c:f>'2015'!$A$5</c:f>
              <c:strCache>
                <c:ptCount val="1"/>
                <c:pt idx="0">
                  <c:v>Total Homeless Persons</c:v>
                </c:pt>
              </c:strCache>
            </c:strRef>
          </c:tx>
          <c:cat>
            <c:numRef>
              <c:f>'2015'!$B$4:$G$4</c:f>
              <c:numCache>
                <c:formatCode>General</c:formatCode>
                <c:ptCount val="6"/>
                <c:pt idx="0">
                  <c:v>2010</c:v>
                </c:pt>
                <c:pt idx="1">
                  <c:v>2011</c:v>
                </c:pt>
                <c:pt idx="2">
                  <c:v>2012</c:v>
                </c:pt>
                <c:pt idx="3">
                  <c:v>2013</c:v>
                </c:pt>
                <c:pt idx="4">
                  <c:v>2014</c:v>
                </c:pt>
                <c:pt idx="5">
                  <c:v>2015</c:v>
                </c:pt>
              </c:numCache>
            </c:numRef>
          </c:cat>
          <c:val>
            <c:numRef>
              <c:f>'2015'!$B$5:$G$5</c:f>
              <c:numCache>
                <c:formatCode>General</c:formatCode>
                <c:ptCount val="6"/>
                <c:pt idx="0">
                  <c:v>9080</c:v>
                </c:pt>
                <c:pt idx="1">
                  <c:v>8816</c:v>
                </c:pt>
                <c:pt idx="2">
                  <c:v>8424</c:v>
                </c:pt>
                <c:pt idx="3">
                  <c:v>7625</c:v>
                </c:pt>
                <c:pt idx="4">
                  <c:v>7020</c:v>
                </c:pt>
                <c:pt idx="5">
                  <c:v>6992</c:v>
                </c:pt>
              </c:numCache>
            </c:numRef>
          </c:val>
          <c:smooth val="0"/>
        </c:ser>
        <c:dLbls>
          <c:showLegendKey val="0"/>
          <c:showVal val="0"/>
          <c:showCatName val="0"/>
          <c:showSerName val="0"/>
          <c:showPercent val="0"/>
          <c:showBubbleSize val="0"/>
        </c:dLbls>
        <c:marker val="1"/>
        <c:smooth val="0"/>
        <c:axId val="79458688"/>
        <c:axId val="79460224"/>
      </c:lineChart>
      <c:catAx>
        <c:axId val="79458688"/>
        <c:scaling>
          <c:orientation val="minMax"/>
        </c:scaling>
        <c:delete val="0"/>
        <c:axPos val="b"/>
        <c:numFmt formatCode="General" sourceLinked="1"/>
        <c:majorTickMark val="out"/>
        <c:minorTickMark val="none"/>
        <c:tickLblPos val="nextTo"/>
        <c:txPr>
          <a:bodyPr/>
          <a:lstStyle/>
          <a:p>
            <a:pPr>
              <a:defRPr b="1"/>
            </a:pPr>
            <a:endParaRPr lang="en-US"/>
          </a:p>
        </c:txPr>
        <c:crossAx val="79460224"/>
        <c:crosses val="autoZero"/>
        <c:auto val="1"/>
        <c:lblAlgn val="ctr"/>
        <c:lblOffset val="100"/>
        <c:noMultiLvlLbl val="0"/>
      </c:catAx>
      <c:valAx>
        <c:axId val="79460224"/>
        <c:scaling>
          <c:orientation val="minMax"/>
          <c:max val="10000"/>
          <c:min val="6500"/>
        </c:scaling>
        <c:delete val="0"/>
        <c:axPos val="l"/>
        <c:majorGridlines/>
        <c:numFmt formatCode="General" sourceLinked="1"/>
        <c:majorTickMark val="out"/>
        <c:minorTickMark val="none"/>
        <c:tickLblPos val="nextTo"/>
        <c:txPr>
          <a:bodyPr/>
          <a:lstStyle/>
          <a:p>
            <a:pPr>
              <a:defRPr b="1"/>
            </a:pPr>
            <a:endParaRPr lang="en-US"/>
          </a:p>
        </c:txPr>
        <c:crossAx val="79458688"/>
        <c:crosses val="autoZero"/>
        <c:crossBetween val="between"/>
      </c:valAx>
      <c:spPr>
        <a:solidFill>
          <a:schemeClr val="tx2">
            <a:lumMod val="20000"/>
            <a:lumOff val="80000"/>
          </a:schemeClr>
        </a:solidFill>
      </c:spPr>
    </c:plotArea>
    <c:plotVisOnly val="1"/>
    <c:dispBlanksAs val="zero"/>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dirty="0"/>
              <a:t>Households with Adults and Children</a:t>
            </a:r>
          </a:p>
          <a:p>
            <a:pPr algn="ctr">
              <a:defRPr/>
            </a:pPr>
            <a:r>
              <a:rPr lang="en-US" sz="1100" dirty="0"/>
              <a:t>Virginia's CoC January Point - in - Time </a:t>
            </a:r>
          </a:p>
          <a:p>
            <a:pPr algn="ctr">
              <a:defRPr/>
            </a:pPr>
            <a:r>
              <a:rPr lang="en-US" sz="1100" dirty="0"/>
              <a:t>22.6% decrease from</a:t>
            </a:r>
            <a:r>
              <a:rPr lang="en-US" sz="1100" baseline="0" dirty="0"/>
              <a:t> </a:t>
            </a:r>
            <a:r>
              <a:rPr lang="en-US" sz="1100" baseline="0" dirty="0" smtClean="0"/>
              <a:t>2010 </a:t>
            </a:r>
            <a:r>
              <a:rPr lang="en-US" sz="1100" baseline="0" dirty="0"/>
              <a:t>- 2015</a:t>
            </a:r>
            <a:endParaRPr lang="en-US" sz="1100" dirty="0"/>
          </a:p>
          <a:p>
            <a:pPr algn="ctr">
              <a:defRPr/>
            </a:pPr>
            <a:endParaRPr lang="en-US" sz="1100" dirty="0"/>
          </a:p>
          <a:p>
            <a:pPr algn="ctr">
              <a:defRPr/>
            </a:pPr>
            <a:endParaRPr lang="en-US" dirty="0"/>
          </a:p>
        </c:rich>
      </c:tx>
      <c:layout>
        <c:manualLayout>
          <c:xMode val="edge"/>
          <c:yMode val="edge"/>
          <c:x val="0.28598145717896395"/>
          <c:y val="3.3373288874237322E-2"/>
        </c:manualLayout>
      </c:layout>
      <c:overlay val="0"/>
    </c:title>
    <c:autoTitleDeleted val="0"/>
    <c:plotArea>
      <c:layout>
        <c:manualLayout>
          <c:layoutTarget val="inner"/>
          <c:xMode val="edge"/>
          <c:yMode val="edge"/>
          <c:x val="0.13646225104214951"/>
          <c:y val="0.26861467491388824"/>
          <c:w val="0.78108429828624359"/>
          <c:h val="0.61478036175710549"/>
        </c:manualLayout>
      </c:layout>
      <c:lineChart>
        <c:grouping val="stacked"/>
        <c:varyColors val="0"/>
        <c:ser>
          <c:idx val="1"/>
          <c:order val="0"/>
          <c:tx>
            <c:strRef>
              <c:f>'2015'!$A$30</c:f>
              <c:strCache>
                <c:ptCount val="1"/>
                <c:pt idx="0">
                  <c:v>Households with Adults and Children</c:v>
                </c:pt>
              </c:strCache>
            </c:strRef>
          </c:tx>
          <c:cat>
            <c:numRef>
              <c:f>'2015'!$B$29:$G$29</c:f>
              <c:numCache>
                <c:formatCode>General</c:formatCode>
                <c:ptCount val="6"/>
                <c:pt idx="0">
                  <c:v>2010</c:v>
                </c:pt>
                <c:pt idx="1">
                  <c:v>2011</c:v>
                </c:pt>
                <c:pt idx="2">
                  <c:v>2012</c:v>
                </c:pt>
                <c:pt idx="3">
                  <c:v>2013</c:v>
                </c:pt>
                <c:pt idx="4">
                  <c:v>2014</c:v>
                </c:pt>
                <c:pt idx="5">
                  <c:v>2015</c:v>
                </c:pt>
              </c:numCache>
            </c:numRef>
          </c:cat>
          <c:val>
            <c:numRef>
              <c:f>'2015'!$B$30:$G$30</c:f>
              <c:numCache>
                <c:formatCode>General</c:formatCode>
                <c:ptCount val="6"/>
                <c:pt idx="0">
                  <c:v>1181</c:v>
                </c:pt>
                <c:pt idx="1">
                  <c:v>1145</c:v>
                </c:pt>
                <c:pt idx="2">
                  <c:v>1094</c:v>
                </c:pt>
                <c:pt idx="3">
                  <c:v>984</c:v>
                </c:pt>
                <c:pt idx="4">
                  <c:v>883</c:v>
                </c:pt>
                <c:pt idx="5">
                  <c:v>914</c:v>
                </c:pt>
              </c:numCache>
            </c:numRef>
          </c:val>
          <c:smooth val="0"/>
        </c:ser>
        <c:dLbls>
          <c:showLegendKey val="0"/>
          <c:showVal val="0"/>
          <c:showCatName val="0"/>
          <c:showSerName val="0"/>
          <c:showPercent val="0"/>
          <c:showBubbleSize val="0"/>
        </c:dLbls>
        <c:marker val="1"/>
        <c:smooth val="0"/>
        <c:axId val="99751040"/>
        <c:axId val="99752576"/>
      </c:lineChart>
      <c:catAx>
        <c:axId val="99751040"/>
        <c:scaling>
          <c:orientation val="minMax"/>
        </c:scaling>
        <c:delete val="0"/>
        <c:axPos val="b"/>
        <c:numFmt formatCode="General" sourceLinked="1"/>
        <c:majorTickMark val="out"/>
        <c:minorTickMark val="none"/>
        <c:tickLblPos val="nextTo"/>
        <c:txPr>
          <a:bodyPr/>
          <a:lstStyle/>
          <a:p>
            <a:pPr>
              <a:defRPr b="1"/>
            </a:pPr>
            <a:endParaRPr lang="en-US"/>
          </a:p>
        </c:txPr>
        <c:crossAx val="99752576"/>
        <c:crosses val="autoZero"/>
        <c:auto val="1"/>
        <c:lblAlgn val="ctr"/>
        <c:lblOffset val="100"/>
        <c:noMultiLvlLbl val="0"/>
      </c:catAx>
      <c:valAx>
        <c:axId val="99752576"/>
        <c:scaling>
          <c:orientation val="minMax"/>
          <c:min val="600"/>
        </c:scaling>
        <c:delete val="0"/>
        <c:axPos val="l"/>
        <c:majorGridlines/>
        <c:numFmt formatCode="General" sourceLinked="1"/>
        <c:majorTickMark val="out"/>
        <c:minorTickMark val="none"/>
        <c:tickLblPos val="nextTo"/>
        <c:txPr>
          <a:bodyPr/>
          <a:lstStyle/>
          <a:p>
            <a:pPr>
              <a:defRPr b="1"/>
            </a:pPr>
            <a:endParaRPr lang="en-US"/>
          </a:p>
        </c:txPr>
        <c:crossAx val="99751040"/>
        <c:crosses val="autoZero"/>
        <c:crossBetween val="between"/>
      </c:valAx>
      <c:spPr>
        <a:solidFill>
          <a:schemeClr val="tx2">
            <a:lumMod val="20000"/>
            <a:lumOff val="80000"/>
          </a:schemeClr>
        </a:solidFill>
      </c:spPr>
    </c:plotArea>
    <c:plotVisOnly val="1"/>
    <c:dispBlanksAs val="zero"/>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Veterans</a:t>
            </a:r>
          </a:p>
          <a:p>
            <a:pPr>
              <a:defRPr/>
            </a:pPr>
            <a:r>
              <a:rPr lang="en-US" sz="1100" dirty="0"/>
              <a:t>Virginia's CoC January Point - in - Time Count</a:t>
            </a:r>
          </a:p>
          <a:p>
            <a:pPr>
              <a:defRPr/>
            </a:pPr>
            <a:r>
              <a:rPr lang="en-US" sz="1100" dirty="0"/>
              <a:t>34% decrease from  2012 - 2015</a:t>
            </a:r>
          </a:p>
        </c:rich>
      </c:tx>
      <c:overlay val="0"/>
    </c:title>
    <c:autoTitleDeleted val="0"/>
    <c:plotArea>
      <c:layout>
        <c:manualLayout>
          <c:layoutTarget val="inner"/>
          <c:xMode val="edge"/>
          <c:yMode val="edge"/>
          <c:x val="0.16317664608470686"/>
          <c:y val="0.29393633137623332"/>
          <c:w val="0.7715955361694915"/>
          <c:h val="0.61691565150101002"/>
        </c:manualLayout>
      </c:layout>
      <c:lineChart>
        <c:grouping val="standard"/>
        <c:varyColors val="0"/>
        <c:ser>
          <c:idx val="0"/>
          <c:order val="0"/>
          <c:marker>
            <c:symbol val="none"/>
          </c:marker>
          <c:cat>
            <c:numRef>
              <c:f>'2015'!$D$58:$G$58</c:f>
              <c:numCache>
                <c:formatCode>General</c:formatCode>
                <c:ptCount val="4"/>
                <c:pt idx="0">
                  <c:v>2012</c:v>
                </c:pt>
                <c:pt idx="1">
                  <c:v>2013</c:v>
                </c:pt>
                <c:pt idx="2">
                  <c:v>2014</c:v>
                </c:pt>
                <c:pt idx="3">
                  <c:v>2015</c:v>
                </c:pt>
              </c:numCache>
            </c:numRef>
          </c:cat>
          <c:val>
            <c:numRef>
              <c:f>'2015'!$D$58:$G$58</c:f>
              <c:numCache>
                <c:formatCode>General</c:formatCode>
                <c:ptCount val="4"/>
                <c:pt idx="0">
                  <c:v>2012</c:v>
                </c:pt>
                <c:pt idx="1">
                  <c:v>2013</c:v>
                </c:pt>
                <c:pt idx="2">
                  <c:v>2014</c:v>
                </c:pt>
                <c:pt idx="3">
                  <c:v>2015</c:v>
                </c:pt>
              </c:numCache>
            </c:numRef>
          </c:val>
          <c:smooth val="0"/>
        </c:ser>
        <c:ser>
          <c:idx val="1"/>
          <c:order val="1"/>
          <c:marker>
            <c:symbol val="none"/>
          </c:marker>
          <c:dLbls>
            <c:showLegendKey val="0"/>
            <c:showVal val="1"/>
            <c:showCatName val="0"/>
            <c:showSerName val="0"/>
            <c:showPercent val="0"/>
            <c:showBubbleSize val="0"/>
            <c:showLeaderLines val="0"/>
          </c:dLbls>
          <c:cat>
            <c:numRef>
              <c:f>'2015'!$D$58:$G$58</c:f>
              <c:numCache>
                <c:formatCode>General</c:formatCode>
                <c:ptCount val="4"/>
                <c:pt idx="0">
                  <c:v>2012</c:v>
                </c:pt>
                <c:pt idx="1">
                  <c:v>2013</c:v>
                </c:pt>
                <c:pt idx="2">
                  <c:v>2014</c:v>
                </c:pt>
                <c:pt idx="3">
                  <c:v>2015</c:v>
                </c:pt>
              </c:numCache>
            </c:numRef>
          </c:cat>
          <c:val>
            <c:numRef>
              <c:f>'2015'!$D$59:$G$59</c:f>
              <c:numCache>
                <c:formatCode>General</c:formatCode>
                <c:ptCount val="4"/>
                <c:pt idx="0">
                  <c:v>881</c:v>
                </c:pt>
                <c:pt idx="1">
                  <c:v>719</c:v>
                </c:pt>
                <c:pt idx="2">
                  <c:v>620</c:v>
                </c:pt>
                <c:pt idx="3">
                  <c:v>610</c:v>
                </c:pt>
              </c:numCache>
            </c:numRef>
          </c:val>
          <c:smooth val="0"/>
        </c:ser>
        <c:dLbls>
          <c:showLegendKey val="0"/>
          <c:showVal val="0"/>
          <c:showCatName val="0"/>
          <c:showSerName val="0"/>
          <c:showPercent val="0"/>
          <c:showBubbleSize val="0"/>
        </c:dLbls>
        <c:marker val="1"/>
        <c:smooth val="0"/>
        <c:axId val="99810304"/>
        <c:axId val="99681024"/>
      </c:lineChart>
      <c:catAx>
        <c:axId val="99810304"/>
        <c:scaling>
          <c:orientation val="minMax"/>
        </c:scaling>
        <c:delete val="0"/>
        <c:axPos val="b"/>
        <c:numFmt formatCode="General" sourceLinked="1"/>
        <c:majorTickMark val="out"/>
        <c:minorTickMark val="none"/>
        <c:tickLblPos val="nextTo"/>
        <c:crossAx val="99681024"/>
        <c:crosses val="autoZero"/>
        <c:auto val="1"/>
        <c:lblAlgn val="ctr"/>
        <c:lblOffset val="100"/>
        <c:noMultiLvlLbl val="0"/>
      </c:catAx>
      <c:valAx>
        <c:axId val="99681024"/>
        <c:scaling>
          <c:orientation val="minMax"/>
          <c:max val="1000"/>
          <c:min val="400"/>
        </c:scaling>
        <c:delete val="0"/>
        <c:axPos val="l"/>
        <c:majorGridlines/>
        <c:numFmt formatCode="General" sourceLinked="1"/>
        <c:majorTickMark val="out"/>
        <c:minorTickMark val="none"/>
        <c:tickLblPos val="nextTo"/>
        <c:crossAx val="99810304"/>
        <c:crosses val="autoZero"/>
        <c:crossBetween val="between"/>
      </c:valAx>
      <c:spPr>
        <a:solidFill>
          <a:schemeClr val="tx2">
            <a:lumMod val="20000"/>
            <a:lumOff val="80000"/>
          </a:schemeClr>
        </a:solidFill>
      </c:spPr>
    </c:plotArea>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A8DFC-B4C4-4C17-89C4-67F2B6B6BCEC}" type="doc">
      <dgm:prSet loTypeId="urn:microsoft.com/office/officeart/2005/8/layout/lProcess3" loCatId="process" qsTypeId="urn:microsoft.com/office/officeart/2005/8/quickstyle/3d2" qsCatId="3D" csTypeId="urn:microsoft.com/office/officeart/2005/8/colors/accent2_2" csCatId="accent2" phldr="1"/>
      <dgm:spPr/>
      <dgm:t>
        <a:bodyPr/>
        <a:lstStyle/>
        <a:p>
          <a:endParaRPr lang="en-US"/>
        </a:p>
      </dgm:t>
    </dgm:pt>
    <dgm:pt modelId="{2817457E-5603-48D4-B215-B5128EDFFD02}">
      <dgm:prSet phldrT="[Text]"/>
      <dgm:spPr>
        <a:solidFill>
          <a:schemeClr val="accent3">
            <a:lumMod val="60000"/>
            <a:lumOff val="40000"/>
          </a:schemeClr>
        </a:solidFill>
        <a:ln>
          <a:solidFill>
            <a:schemeClr val="accent3">
              <a:lumMod val="60000"/>
              <a:lumOff val="40000"/>
            </a:schemeClr>
          </a:solidFill>
        </a:ln>
      </dgm:spPr>
      <dgm:t>
        <a:bodyPr/>
        <a:lstStyle/>
        <a:p>
          <a:r>
            <a:rPr lang="en-US" dirty="0" smtClean="0"/>
            <a:t>Focused on Shelters </a:t>
          </a:r>
          <a:endParaRPr lang="en-US" dirty="0"/>
        </a:p>
      </dgm:t>
    </dgm:pt>
    <dgm:pt modelId="{B7ED4AEA-D578-4FC2-BE0C-B2C46DEECDD5}" type="parTrans" cxnId="{54D9B908-A2E9-4C45-8994-2F05452EAADA}">
      <dgm:prSet/>
      <dgm:spPr/>
      <dgm:t>
        <a:bodyPr/>
        <a:lstStyle/>
        <a:p>
          <a:endParaRPr lang="en-US"/>
        </a:p>
      </dgm:t>
    </dgm:pt>
    <dgm:pt modelId="{E1BAD200-A285-4B38-B49E-26CBB37EB141}" type="sibTrans" cxnId="{54D9B908-A2E9-4C45-8994-2F05452EAADA}">
      <dgm:prSet/>
      <dgm:spPr/>
      <dgm:t>
        <a:bodyPr/>
        <a:lstStyle/>
        <a:p>
          <a:endParaRPr lang="en-US"/>
        </a:p>
      </dgm:t>
    </dgm:pt>
    <dgm:pt modelId="{611790F6-3052-436B-B150-485A892D1C93}">
      <dgm:prSet phldrT="[Text]"/>
      <dgm:spPr>
        <a:solidFill>
          <a:schemeClr val="tx2">
            <a:lumMod val="60000"/>
            <a:lumOff val="40000"/>
            <a:alpha val="90000"/>
          </a:schemeClr>
        </a:solidFill>
      </dgm:spPr>
      <dgm:t>
        <a:bodyPr/>
        <a:lstStyle/>
        <a:p>
          <a:r>
            <a:rPr lang="en-US" dirty="0" smtClean="0"/>
            <a:t>Focused on Prevention and RRH</a:t>
          </a:r>
          <a:endParaRPr lang="en-US" dirty="0"/>
        </a:p>
      </dgm:t>
    </dgm:pt>
    <dgm:pt modelId="{D2BA8407-203C-4A7D-9F32-21E9527EC283}" type="parTrans" cxnId="{060ABBEE-89FA-4793-B22C-69C2D82B01C1}">
      <dgm:prSet/>
      <dgm:spPr/>
      <dgm:t>
        <a:bodyPr/>
        <a:lstStyle/>
        <a:p>
          <a:endParaRPr lang="en-US"/>
        </a:p>
      </dgm:t>
    </dgm:pt>
    <dgm:pt modelId="{313946BF-E1FE-41D9-9314-74513FC31D0F}" type="sibTrans" cxnId="{060ABBEE-89FA-4793-B22C-69C2D82B01C1}">
      <dgm:prSet/>
      <dgm:spPr/>
      <dgm:t>
        <a:bodyPr/>
        <a:lstStyle/>
        <a:p>
          <a:endParaRPr lang="en-US"/>
        </a:p>
      </dgm:t>
    </dgm:pt>
    <dgm:pt modelId="{8A554888-4275-4D2F-A660-2EFFD4D0F035}">
      <dgm:prSet phldrT="[Text]"/>
      <dgm:spPr>
        <a:solidFill>
          <a:schemeClr val="accent3">
            <a:lumMod val="60000"/>
            <a:lumOff val="40000"/>
          </a:schemeClr>
        </a:solidFill>
      </dgm:spPr>
      <dgm:t>
        <a:bodyPr/>
        <a:lstStyle/>
        <a:p>
          <a:r>
            <a:rPr lang="en-US" dirty="0" smtClean="0"/>
            <a:t>Focused on Outputs</a:t>
          </a:r>
          <a:endParaRPr lang="en-US" dirty="0"/>
        </a:p>
      </dgm:t>
    </dgm:pt>
    <dgm:pt modelId="{AEA7F996-399B-408F-9811-C6093C776A56}" type="parTrans" cxnId="{CBE62C55-DDA6-4FEF-B29D-9CA229D8F94E}">
      <dgm:prSet/>
      <dgm:spPr/>
      <dgm:t>
        <a:bodyPr/>
        <a:lstStyle/>
        <a:p>
          <a:endParaRPr lang="en-US"/>
        </a:p>
      </dgm:t>
    </dgm:pt>
    <dgm:pt modelId="{27E1B53C-416A-4675-9C02-A68309C62621}" type="sibTrans" cxnId="{CBE62C55-DDA6-4FEF-B29D-9CA229D8F94E}">
      <dgm:prSet/>
      <dgm:spPr/>
      <dgm:t>
        <a:bodyPr/>
        <a:lstStyle/>
        <a:p>
          <a:endParaRPr lang="en-US"/>
        </a:p>
      </dgm:t>
    </dgm:pt>
    <dgm:pt modelId="{AD3FD77E-20CE-4B2D-AFDD-34B44580737F}">
      <dgm:prSet phldrT="[Text]"/>
      <dgm:spPr>
        <a:solidFill>
          <a:schemeClr val="tx2">
            <a:lumMod val="60000"/>
            <a:lumOff val="40000"/>
            <a:alpha val="90000"/>
          </a:schemeClr>
        </a:solidFill>
      </dgm:spPr>
      <dgm:t>
        <a:bodyPr/>
        <a:lstStyle/>
        <a:p>
          <a:r>
            <a:rPr lang="en-US" dirty="0" smtClean="0"/>
            <a:t>Focus on Outcomes</a:t>
          </a:r>
          <a:endParaRPr lang="en-US" dirty="0"/>
        </a:p>
      </dgm:t>
    </dgm:pt>
    <dgm:pt modelId="{CDFF94CC-AD18-4274-A00A-349015F593B7}" type="parTrans" cxnId="{BE3F52C6-9498-4B51-9D2F-91A11B1E52BF}">
      <dgm:prSet/>
      <dgm:spPr/>
      <dgm:t>
        <a:bodyPr/>
        <a:lstStyle/>
        <a:p>
          <a:endParaRPr lang="en-US"/>
        </a:p>
      </dgm:t>
    </dgm:pt>
    <dgm:pt modelId="{7C0D6298-91E6-4134-9A30-A6D75FCBD21D}" type="sibTrans" cxnId="{BE3F52C6-9498-4B51-9D2F-91A11B1E52BF}">
      <dgm:prSet/>
      <dgm:spPr/>
      <dgm:t>
        <a:bodyPr/>
        <a:lstStyle/>
        <a:p>
          <a:endParaRPr lang="en-US"/>
        </a:p>
      </dgm:t>
    </dgm:pt>
    <dgm:pt modelId="{39A41F7E-0781-4631-9A30-B6C525F3A026}">
      <dgm:prSet phldrT="[Text]"/>
      <dgm:spPr>
        <a:solidFill>
          <a:schemeClr val="tx2">
            <a:lumMod val="60000"/>
            <a:lumOff val="40000"/>
            <a:alpha val="90000"/>
          </a:schemeClr>
        </a:solidFill>
      </dgm:spPr>
      <dgm:t>
        <a:bodyPr/>
        <a:lstStyle/>
        <a:p>
          <a:r>
            <a:rPr lang="en-US" dirty="0" smtClean="0"/>
            <a:t>Funding Community-based Solutions</a:t>
          </a:r>
          <a:endParaRPr lang="en-US" dirty="0"/>
        </a:p>
      </dgm:t>
    </dgm:pt>
    <dgm:pt modelId="{2B1825BB-0C91-40E1-9466-69166A3E7535}" type="parTrans" cxnId="{EFFF4D1E-C588-4572-B248-0D147221BE34}">
      <dgm:prSet/>
      <dgm:spPr/>
      <dgm:t>
        <a:bodyPr/>
        <a:lstStyle/>
        <a:p>
          <a:endParaRPr lang="en-US"/>
        </a:p>
      </dgm:t>
    </dgm:pt>
    <dgm:pt modelId="{F0D946BC-D76A-4C5C-9BC4-7724AF8D241C}" type="sibTrans" cxnId="{EFFF4D1E-C588-4572-B248-0D147221BE34}">
      <dgm:prSet/>
      <dgm:spPr/>
      <dgm:t>
        <a:bodyPr/>
        <a:lstStyle/>
        <a:p>
          <a:endParaRPr lang="en-US"/>
        </a:p>
      </dgm:t>
    </dgm:pt>
    <dgm:pt modelId="{292FAB3F-E62B-4082-82DF-737E6B50678D}">
      <dgm:prSet phldrT="[Text]"/>
      <dgm:spPr>
        <a:solidFill>
          <a:schemeClr val="accent3">
            <a:lumMod val="60000"/>
            <a:lumOff val="40000"/>
          </a:schemeClr>
        </a:solidFill>
      </dgm:spPr>
      <dgm:t>
        <a:bodyPr/>
        <a:lstStyle/>
        <a:p>
          <a:r>
            <a:rPr lang="en-US" dirty="0" smtClean="0"/>
            <a:t>Funding Projects</a:t>
          </a:r>
          <a:endParaRPr lang="en-US" dirty="0"/>
        </a:p>
      </dgm:t>
    </dgm:pt>
    <dgm:pt modelId="{F0BDF885-4873-438E-81E5-55B76EB6C23C}" type="sibTrans" cxnId="{0BA3BA61-A3EF-48DB-A175-DEE7FD4276A5}">
      <dgm:prSet/>
      <dgm:spPr/>
      <dgm:t>
        <a:bodyPr/>
        <a:lstStyle/>
        <a:p>
          <a:endParaRPr lang="en-US"/>
        </a:p>
      </dgm:t>
    </dgm:pt>
    <dgm:pt modelId="{B7439DDB-F8B6-44DE-9D34-AB6DECA02354}" type="parTrans" cxnId="{0BA3BA61-A3EF-48DB-A175-DEE7FD4276A5}">
      <dgm:prSet/>
      <dgm:spPr/>
      <dgm:t>
        <a:bodyPr/>
        <a:lstStyle/>
        <a:p>
          <a:endParaRPr lang="en-US"/>
        </a:p>
      </dgm:t>
    </dgm:pt>
    <dgm:pt modelId="{7F5E8D76-8DA9-42C0-B32D-2CB548934299}" type="pres">
      <dgm:prSet presAssocID="{E64A8DFC-B4C4-4C17-89C4-67F2B6B6BCEC}" presName="Name0" presStyleCnt="0">
        <dgm:presLayoutVars>
          <dgm:chPref val="3"/>
          <dgm:dir/>
          <dgm:animLvl val="lvl"/>
          <dgm:resizeHandles/>
        </dgm:presLayoutVars>
      </dgm:prSet>
      <dgm:spPr/>
      <dgm:t>
        <a:bodyPr/>
        <a:lstStyle/>
        <a:p>
          <a:endParaRPr lang="en-US"/>
        </a:p>
      </dgm:t>
    </dgm:pt>
    <dgm:pt modelId="{F8110C20-B02C-42AB-A52F-E417CC977140}" type="pres">
      <dgm:prSet presAssocID="{2817457E-5603-48D4-B215-B5128EDFFD02}" presName="horFlow" presStyleCnt="0"/>
      <dgm:spPr/>
      <dgm:t>
        <a:bodyPr/>
        <a:lstStyle/>
        <a:p>
          <a:endParaRPr lang="en-US"/>
        </a:p>
      </dgm:t>
    </dgm:pt>
    <dgm:pt modelId="{2E166882-0C8A-499A-888F-833F09287537}" type="pres">
      <dgm:prSet presAssocID="{2817457E-5603-48D4-B215-B5128EDFFD02}" presName="bigChev" presStyleLbl="node1" presStyleIdx="0" presStyleCnt="3"/>
      <dgm:spPr/>
      <dgm:t>
        <a:bodyPr/>
        <a:lstStyle/>
        <a:p>
          <a:endParaRPr lang="en-US"/>
        </a:p>
      </dgm:t>
    </dgm:pt>
    <dgm:pt modelId="{9563E2E4-D274-4450-B53A-61AF0394879E}" type="pres">
      <dgm:prSet presAssocID="{D2BA8407-203C-4A7D-9F32-21E9527EC283}" presName="parTrans" presStyleCnt="0"/>
      <dgm:spPr/>
      <dgm:t>
        <a:bodyPr/>
        <a:lstStyle/>
        <a:p>
          <a:endParaRPr lang="en-US"/>
        </a:p>
      </dgm:t>
    </dgm:pt>
    <dgm:pt modelId="{0CE0D9DF-F1EA-4CCC-B7AB-52C15C558AB6}" type="pres">
      <dgm:prSet presAssocID="{611790F6-3052-436B-B150-485A892D1C93}" presName="node" presStyleLbl="alignAccFollowNode1" presStyleIdx="0" presStyleCnt="3">
        <dgm:presLayoutVars>
          <dgm:bulletEnabled val="1"/>
        </dgm:presLayoutVars>
      </dgm:prSet>
      <dgm:spPr/>
      <dgm:t>
        <a:bodyPr/>
        <a:lstStyle/>
        <a:p>
          <a:endParaRPr lang="en-US"/>
        </a:p>
      </dgm:t>
    </dgm:pt>
    <dgm:pt modelId="{FCF9E068-F2E2-4919-AAB4-AF2933631DC1}" type="pres">
      <dgm:prSet presAssocID="{2817457E-5603-48D4-B215-B5128EDFFD02}" presName="vSp" presStyleCnt="0"/>
      <dgm:spPr/>
      <dgm:t>
        <a:bodyPr/>
        <a:lstStyle/>
        <a:p>
          <a:endParaRPr lang="en-US"/>
        </a:p>
      </dgm:t>
    </dgm:pt>
    <dgm:pt modelId="{C3C7F9BC-D17A-4A77-8492-998A6F1243FB}" type="pres">
      <dgm:prSet presAssocID="{8A554888-4275-4D2F-A660-2EFFD4D0F035}" presName="horFlow" presStyleCnt="0"/>
      <dgm:spPr/>
      <dgm:t>
        <a:bodyPr/>
        <a:lstStyle/>
        <a:p>
          <a:endParaRPr lang="en-US"/>
        </a:p>
      </dgm:t>
    </dgm:pt>
    <dgm:pt modelId="{4C9FC9AC-079C-4731-BB4A-AF609DE3B256}" type="pres">
      <dgm:prSet presAssocID="{8A554888-4275-4D2F-A660-2EFFD4D0F035}" presName="bigChev" presStyleLbl="node1" presStyleIdx="1" presStyleCnt="3" custLinFactNeighborX="-1439" custLinFactNeighborY="788"/>
      <dgm:spPr/>
      <dgm:t>
        <a:bodyPr/>
        <a:lstStyle/>
        <a:p>
          <a:endParaRPr lang="en-US"/>
        </a:p>
      </dgm:t>
    </dgm:pt>
    <dgm:pt modelId="{32755617-4D31-4F4E-9DAD-488E83232C3D}" type="pres">
      <dgm:prSet presAssocID="{CDFF94CC-AD18-4274-A00A-349015F593B7}" presName="parTrans" presStyleCnt="0"/>
      <dgm:spPr/>
      <dgm:t>
        <a:bodyPr/>
        <a:lstStyle/>
        <a:p>
          <a:endParaRPr lang="en-US"/>
        </a:p>
      </dgm:t>
    </dgm:pt>
    <dgm:pt modelId="{8CA11E3A-0F27-4654-917B-1959F2D76983}" type="pres">
      <dgm:prSet presAssocID="{AD3FD77E-20CE-4B2D-AFDD-34B44580737F}" presName="node" presStyleLbl="alignAccFollowNode1" presStyleIdx="1" presStyleCnt="3" custScaleX="110814" custScaleY="110416" custLinFactNeighborX="-15385" custLinFactNeighborY="5412">
        <dgm:presLayoutVars>
          <dgm:bulletEnabled val="1"/>
        </dgm:presLayoutVars>
      </dgm:prSet>
      <dgm:spPr/>
      <dgm:t>
        <a:bodyPr/>
        <a:lstStyle/>
        <a:p>
          <a:endParaRPr lang="en-US"/>
        </a:p>
      </dgm:t>
    </dgm:pt>
    <dgm:pt modelId="{F52DC09D-5FF2-401C-9574-449AFEB7D01E}" type="pres">
      <dgm:prSet presAssocID="{8A554888-4275-4D2F-A660-2EFFD4D0F035}" presName="vSp" presStyleCnt="0"/>
      <dgm:spPr/>
      <dgm:t>
        <a:bodyPr/>
        <a:lstStyle/>
        <a:p>
          <a:endParaRPr lang="en-US"/>
        </a:p>
      </dgm:t>
    </dgm:pt>
    <dgm:pt modelId="{99710674-87C9-4C7E-820F-2FDCB9B71C59}" type="pres">
      <dgm:prSet presAssocID="{292FAB3F-E62B-4082-82DF-737E6B50678D}" presName="horFlow" presStyleCnt="0"/>
      <dgm:spPr/>
      <dgm:t>
        <a:bodyPr/>
        <a:lstStyle/>
        <a:p>
          <a:endParaRPr lang="en-US"/>
        </a:p>
      </dgm:t>
    </dgm:pt>
    <dgm:pt modelId="{6FB5FD9D-BBC0-4D51-A6A3-E67C83AEAF68}" type="pres">
      <dgm:prSet presAssocID="{292FAB3F-E62B-4082-82DF-737E6B50678D}" presName="bigChev" presStyleLbl="node1" presStyleIdx="2" presStyleCnt="3"/>
      <dgm:spPr/>
      <dgm:t>
        <a:bodyPr/>
        <a:lstStyle/>
        <a:p>
          <a:endParaRPr lang="en-US"/>
        </a:p>
      </dgm:t>
    </dgm:pt>
    <dgm:pt modelId="{9196D427-8A25-494F-8D46-F1AF5D35B2B1}" type="pres">
      <dgm:prSet presAssocID="{2B1825BB-0C91-40E1-9466-69166A3E7535}" presName="parTrans" presStyleCnt="0"/>
      <dgm:spPr/>
      <dgm:t>
        <a:bodyPr/>
        <a:lstStyle/>
        <a:p>
          <a:endParaRPr lang="en-US"/>
        </a:p>
      </dgm:t>
    </dgm:pt>
    <dgm:pt modelId="{EC9B3034-BEE1-4A26-8224-BDBEBDE162FE}" type="pres">
      <dgm:prSet presAssocID="{39A41F7E-0781-4631-9A30-B6C525F3A026}" presName="node" presStyleLbl="alignAccFollowNode1" presStyleIdx="2" presStyleCnt="3">
        <dgm:presLayoutVars>
          <dgm:bulletEnabled val="1"/>
        </dgm:presLayoutVars>
      </dgm:prSet>
      <dgm:spPr/>
      <dgm:t>
        <a:bodyPr/>
        <a:lstStyle/>
        <a:p>
          <a:endParaRPr lang="en-US"/>
        </a:p>
      </dgm:t>
    </dgm:pt>
  </dgm:ptLst>
  <dgm:cxnLst>
    <dgm:cxn modelId="{54D9B908-A2E9-4C45-8994-2F05452EAADA}" srcId="{E64A8DFC-B4C4-4C17-89C4-67F2B6B6BCEC}" destId="{2817457E-5603-48D4-B215-B5128EDFFD02}" srcOrd="0" destOrd="0" parTransId="{B7ED4AEA-D578-4FC2-BE0C-B2C46DEECDD5}" sibTransId="{E1BAD200-A285-4B38-B49E-26CBB37EB141}"/>
    <dgm:cxn modelId="{EA597782-90AA-4F56-B1EF-4527B2040A74}" type="presOf" srcId="{39A41F7E-0781-4631-9A30-B6C525F3A026}" destId="{EC9B3034-BEE1-4A26-8224-BDBEBDE162FE}" srcOrd="0" destOrd="0" presId="urn:microsoft.com/office/officeart/2005/8/layout/lProcess3"/>
    <dgm:cxn modelId="{BE3F52C6-9498-4B51-9D2F-91A11B1E52BF}" srcId="{8A554888-4275-4D2F-A660-2EFFD4D0F035}" destId="{AD3FD77E-20CE-4B2D-AFDD-34B44580737F}" srcOrd="0" destOrd="0" parTransId="{CDFF94CC-AD18-4274-A00A-349015F593B7}" sibTransId="{7C0D6298-91E6-4134-9A30-A6D75FCBD21D}"/>
    <dgm:cxn modelId="{EFFF4D1E-C588-4572-B248-0D147221BE34}" srcId="{292FAB3F-E62B-4082-82DF-737E6B50678D}" destId="{39A41F7E-0781-4631-9A30-B6C525F3A026}" srcOrd="0" destOrd="0" parTransId="{2B1825BB-0C91-40E1-9466-69166A3E7535}" sibTransId="{F0D946BC-D76A-4C5C-9BC4-7724AF8D241C}"/>
    <dgm:cxn modelId="{0451378C-299E-4306-9AA3-65501949B373}" type="presOf" srcId="{AD3FD77E-20CE-4B2D-AFDD-34B44580737F}" destId="{8CA11E3A-0F27-4654-917B-1959F2D76983}" srcOrd="0" destOrd="0" presId="urn:microsoft.com/office/officeart/2005/8/layout/lProcess3"/>
    <dgm:cxn modelId="{CBE62C55-DDA6-4FEF-B29D-9CA229D8F94E}" srcId="{E64A8DFC-B4C4-4C17-89C4-67F2B6B6BCEC}" destId="{8A554888-4275-4D2F-A660-2EFFD4D0F035}" srcOrd="1" destOrd="0" parTransId="{AEA7F996-399B-408F-9811-C6093C776A56}" sibTransId="{27E1B53C-416A-4675-9C02-A68309C62621}"/>
    <dgm:cxn modelId="{5F5ACEEB-2CF6-42F1-8E2A-8504EBCB0777}" type="presOf" srcId="{E64A8DFC-B4C4-4C17-89C4-67F2B6B6BCEC}" destId="{7F5E8D76-8DA9-42C0-B32D-2CB548934299}" srcOrd="0" destOrd="0" presId="urn:microsoft.com/office/officeart/2005/8/layout/lProcess3"/>
    <dgm:cxn modelId="{060ABBEE-89FA-4793-B22C-69C2D82B01C1}" srcId="{2817457E-5603-48D4-B215-B5128EDFFD02}" destId="{611790F6-3052-436B-B150-485A892D1C93}" srcOrd="0" destOrd="0" parTransId="{D2BA8407-203C-4A7D-9F32-21E9527EC283}" sibTransId="{313946BF-E1FE-41D9-9314-74513FC31D0F}"/>
    <dgm:cxn modelId="{9F63C3B3-8740-4585-82AF-02B3E40774FC}" type="presOf" srcId="{611790F6-3052-436B-B150-485A892D1C93}" destId="{0CE0D9DF-F1EA-4CCC-B7AB-52C15C558AB6}" srcOrd="0" destOrd="0" presId="urn:microsoft.com/office/officeart/2005/8/layout/lProcess3"/>
    <dgm:cxn modelId="{0BA3BA61-A3EF-48DB-A175-DEE7FD4276A5}" srcId="{E64A8DFC-B4C4-4C17-89C4-67F2B6B6BCEC}" destId="{292FAB3F-E62B-4082-82DF-737E6B50678D}" srcOrd="2" destOrd="0" parTransId="{B7439DDB-F8B6-44DE-9D34-AB6DECA02354}" sibTransId="{F0BDF885-4873-438E-81E5-55B76EB6C23C}"/>
    <dgm:cxn modelId="{22B9AED7-F9C1-40BD-94E9-DC0815B4A187}" type="presOf" srcId="{8A554888-4275-4D2F-A660-2EFFD4D0F035}" destId="{4C9FC9AC-079C-4731-BB4A-AF609DE3B256}" srcOrd="0" destOrd="0" presId="urn:microsoft.com/office/officeart/2005/8/layout/lProcess3"/>
    <dgm:cxn modelId="{67025D30-F21C-44C9-BD14-5E5B253B36DF}" type="presOf" srcId="{2817457E-5603-48D4-B215-B5128EDFFD02}" destId="{2E166882-0C8A-499A-888F-833F09287537}" srcOrd="0" destOrd="0" presId="urn:microsoft.com/office/officeart/2005/8/layout/lProcess3"/>
    <dgm:cxn modelId="{A40F9987-7587-4683-B5C0-63E75E48414B}" type="presOf" srcId="{292FAB3F-E62B-4082-82DF-737E6B50678D}" destId="{6FB5FD9D-BBC0-4D51-A6A3-E67C83AEAF68}" srcOrd="0" destOrd="0" presId="urn:microsoft.com/office/officeart/2005/8/layout/lProcess3"/>
    <dgm:cxn modelId="{54D63F10-ACB5-4D79-81E7-9204CB61F146}" type="presParOf" srcId="{7F5E8D76-8DA9-42C0-B32D-2CB548934299}" destId="{F8110C20-B02C-42AB-A52F-E417CC977140}" srcOrd="0" destOrd="0" presId="urn:microsoft.com/office/officeart/2005/8/layout/lProcess3"/>
    <dgm:cxn modelId="{E9342257-07A4-4CE3-840A-74573FAA8060}" type="presParOf" srcId="{F8110C20-B02C-42AB-A52F-E417CC977140}" destId="{2E166882-0C8A-499A-888F-833F09287537}" srcOrd="0" destOrd="0" presId="urn:microsoft.com/office/officeart/2005/8/layout/lProcess3"/>
    <dgm:cxn modelId="{CFE81478-69A5-4501-AD5D-91E1FF721BF5}" type="presParOf" srcId="{F8110C20-B02C-42AB-A52F-E417CC977140}" destId="{9563E2E4-D274-4450-B53A-61AF0394879E}" srcOrd="1" destOrd="0" presId="urn:microsoft.com/office/officeart/2005/8/layout/lProcess3"/>
    <dgm:cxn modelId="{51839D19-BC66-46BD-B120-C6F556D06821}" type="presParOf" srcId="{F8110C20-B02C-42AB-A52F-E417CC977140}" destId="{0CE0D9DF-F1EA-4CCC-B7AB-52C15C558AB6}" srcOrd="2" destOrd="0" presId="urn:microsoft.com/office/officeart/2005/8/layout/lProcess3"/>
    <dgm:cxn modelId="{323D58FA-6DDA-4FC7-863E-E6E6D8733CDD}" type="presParOf" srcId="{7F5E8D76-8DA9-42C0-B32D-2CB548934299}" destId="{FCF9E068-F2E2-4919-AAB4-AF2933631DC1}" srcOrd="1" destOrd="0" presId="urn:microsoft.com/office/officeart/2005/8/layout/lProcess3"/>
    <dgm:cxn modelId="{CA25513E-952D-4735-8078-EDDE58BD50A8}" type="presParOf" srcId="{7F5E8D76-8DA9-42C0-B32D-2CB548934299}" destId="{C3C7F9BC-D17A-4A77-8492-998A6F1243FB}" srcOrd="2" destOrd="0" presId="urn:microsoft.com/office/officeart/2005/8/layout/lProcess3"/>
    <dgm:cxn modelId="{A9838405-9C20-4C67-A40A-7C8A8FDC023D}" type="presParOf" srcId="{C3C7F9BC-D17A-4A77-8492-998A6F1243FB}" destId="{4C9FC9AC-079C-4731-BB4A-AF609DE3B256}" srcOrd="0" destOrd="0" presId="urn:microsoft.com/office/officeart/2005/8/layout/lProcess3"/>
    <dgm:cxn modelId="{C7100C45-F4D9-402A-A117-8383D79C5B5E}" type="presParOf" srcId="{C3C7F9BC-D17A-4A77-8492-998A6F1243FB}" destId="{32755617-4D31-4F4E-9DAD-488E83232C3D}" srcOrd="1" destOrd="0" presId="urn:microsoft.com/office/officeart/2005/8/layout/lProcess3"/>
    <dgm:cxn modelId="{58B67FBA-C1F7-4F35-AE19-80D216D1DDDE}" type="presParOf" srcId="{C3C7F9BC-D17A-4A77-8492-998A6F1243FB}" destId="{8CA11E3A-0F27-4654-917B-1959F2D76983}" srcOrd="2" destOrd="0" presId="urn:microsoft.com/office/officeart/2005/8/layout/lProcess3"/>
    <dgm:cxn modelId="{D47CB150-FD96-4E12-8BF2-FA9815C71230}" type="presParOf" srcId="{7F5E8D76-8DA9-42C0-B32D-2CB548934299}" destId="{F52DC09D-5FF2-401C-9574-449AFEB7D01E}" srcOrd="3" destOrd="0" presId="urn:microsoft.com/office/officeart/2005/8/layout/lProcess3"/>
    <dgm:cxn modelId="{FCEDC875-4845-4437-952B-20E2846B383B}" type="presParOf" srcId="{7F5E8D76-8DA9-42C0-B32D-2CB548934299}" destId="{99710674-87C9-4C7E-820F-2FDCB9B71C59}" srcOrd="4" destOrd="0" presId="urn:microsoft.com/office/officeart/2005/8/layout/lProcess3"/>
    <dgm:cxn modelId="{73F9EC5E-1DE2-4A23-82CB-16AB5640D1B3}" type="presParOf" srcId="{99710674-87C9-4C7E-820F-2FDCB9B71C59}" destId="{6FB5FD9D-BBC0-4D51-A6A3-E67C83AEAF68}" srcOrd="0" destOrd="0" presId="urn:microsoft.com/office/officeart/2005/8/layout/lProcess3"/>
    <dgm:cxn modelId="{225407F2-94BC-4BFD-B85D-99639D6220B2}" type="presParOf" srcId="{99710674-87C9-4C7E-820F-2FDCB9B71C59}" destId="{9196D427-8A25-494F-8D46-F1AF5D35B2B1}" srcOrd="1" destOrd="0" presId="urn:microsoft.com/office/officeart/2005/8/layout/lProcess3"/>
    <dgm:cxn modelId="{14A9486F-2C4F-4C23-99BB-DF92009A46D5}" type="presParOf" srcId="{99710674-87C9-4C7E-820F-2FDCB9B71C59}" destId="{EC9B3034-BEE1-4A26-8224-BDBEBDE162FE}"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0.19808</cdr:x>
      <cdr:y>0.30205</cdr:y>
    </cdr:from>
    <cdr:to>
      <cdr:x>0.29074</cdr:x>
      <cdr:y>0.3783</cdr:y>
    </cdr:to>
    <cdr:sp macro="" textlink="">
      <cdr:nvSpPr>
        <cdr:cNvPr id="2" name="TextBox 1"/>
        <cdr:cNvSpPr txBox="1"/>
      </cdr:nvSpPr>
      <cdr:spPr>
        <a:xfrm xmlns:a="http://schemas.openxmlformats.org/drawingml/2006/main">
          <a:off x="1181102" y="981075"/>
          <a:ext cx="5524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9080</a:t>
          </a:r>
        </a:p>
      </cdr:txBody>
    </cdr:sp>
  </cdr:relSizeAnchor>
  <cdr:relSizeAnchor xmlns:cdr="http://schemas.openxmlformats.org/drawingml/2006/chartDrawing">
    <cdr:from>
      <cdr:x>0.78964</cdr:x>
      <cdr:y>0.71554</cdr:y>
    </cdr:from>
    <cdr:to>
      <cdr:x>0.85871</cdr:x>
      <cdr:y>0.79765</cdr:y>
    </cdr:to>
    <cdr:sp macro="" textlink="">
      <cdr:nvSpPr>
        <cdr:cNvPr id="3" name="TextBox 2"/>
        <cdr:cNvSpPr txBox="1"/>
      </cdr:nvSpPr>
      <cdr:spPr>
        <a:xfrm xmlns:a="http://schemas.openxmlformats.org/drawingml/2006/main">
          <a:off x="4791076" y="2494489"/>
          <a:ext cx="419099" cy="2862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6992</a:t>
          </a:r>
        </a:p>
      </cdr:txBody>
    </cdr:sp>
  </cdr:relSizeAnchor>
  <cdr:relSizeAnchor xmlns:cdr="http://schemas.openxmlformats.org/drawingml/2006/chartDrawing">
    <cdr:from>
      <cdr:x>0.45683</cdr:x>
      <cdr:y>0.44262</cdr:y>
    </cdr:from>
    <cdr:to>
      <cdr:x>0.56986</cdr:x>
      <cdr:y>0.50273</cdr:y>
    </cdr:to>
    <cdr:sp macro="" textlink="">
      <cdr:nvSpPr>
        <cdr:cNvPr id="4" name="TextBox 3"/>
        <cdr:cNvSpPr txBox="1"/>
      </cdr:nvSpPr>
      <cdr:spPr>
        <a:xfrm xmlns:a="http://schemas.openxmlformats.org/drawingml/2006/main">
          <a:off x="2771776" y="1543050"/>
          <a:ext cx="685799" cy="2095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8424</a:t>
          </a:r>
        </a:p>
      </cdr:txBody>
    </cdr:sp>
  </cdr:relSizeAnchor>
  <cdr:relSizeAnchor xmlns:cdr="http://schemas.openxmlformats.org/drawingml/2006/chartDrawing">
    <cdr:from>
      <cdr:x>0.59027</cdr:x>
      <cdr:y>0.62295</cdr:y>
    </cdr:from>
    <cdr:to>
      <cdr:x>0.71272</cdr:x>
      <cdr:y>0.71038</cdr:y>
    </cdr:to>
    <cdr:sp macro="" textlink="">
      <cdr:nvSpPr>
        <cdr:cNvPr id="5" name="TextBox 4"/>
        <cdr:cNvSpPr txBox="1"/>
      </cdr:nvSpPr>
      <cdr:spPr>
        <a:xfrm xmlns:a="http://schemas.openxmlformats.org/drawingml/2006/main">
          <a:off x="3581401" y="2171701"/>
          <a:ext cx="74295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7625</a:t>
          </a:r>
        </a:p>
      </cdr:txBody>
    </cdr:sp>
  </cdr:relSizeAnchor>
  <cdr:relSizeAnchor xmlns:cdr="http://schemas.openxmlformats.org/drawingml/2006/chartDrawing">
    <cdr:from>
      <cdr:x>0.69231</cdr:x>
      <cdr:y>0.72131</cdr:y>
    </cdr:from>
    <cdr:to>
      <cdr:x>0.79278</cdr:x>
      <cdr:y>0.77322</cdr:y>
    </cdr:to>
    <cdr:sp macro="" textlink="">
      <cdr:nvSpPr>
        <cdr:cNvPr id="6" name="TextBox 5"/>
        <cdr:cNvSpPr txBox="1"/>
      </cdr:nvSpPr>
      <cdr:spPr>
        <a:xfrm xmlns:a="http://schemas.openxmlformats.org/drawingml/2006/main">
          <a:off x="4200526" y="2514600"/>
          <a:ext cx="609600" cy="1809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7020</a:t>
          </a:r>
        </a:p>
      </cdr:txBody>
    </cdr:sp>
  </cdr:relSizeAnchor>
  <cdr:relSizeAnchor xmlns:cdr="http://schemas.openxmlformats.org/drawingml/2006/chartDrawing">
    <cdr:from>
      <cdr:x>0.32862</cdr:x>
      <cdr:y>0.35143</cdr:y>
    </cdr:from>
    <cdr:to>
      <cdr:x>0.44165</cdr:x>
      <cdr:y>0.41906</cdr:y>
    </cdr:to>
    <cdr:sp macro="" textlink="">
      <cdr:nvSpPr>
        <cdr:cNvPr id="8" name="TextBox 7"/>
        <cdr:cNvSpPr txBox="1"/>
      </cdr:nvSpPr>
      <cdr:spPr>
        <a:xfrm xmlns:a="http://schemas.openxmlformats.org/drawingml/2006/main">
          <a:off x="1953215" y="1200149"/>
          <a:ext cx="671805" cy="23093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8816</a:t>
          </a:r>
        </a:p>
      </cdr:txBody>
    </cdr:sp>
  </cdr:relSizeAnchor>
</c:userShapes>
</file>

<file path=ppt/drawings/drawing2.xml><?xml version="1.0" encoding="utf-8"?>
<c:userShapes xmlns:c="http://schemas.openxmlformats.org/drawingml/2006/chart">
  <cdr:relSizeAnchor xmlns:cdr="http://schemas.openxmlformats.org/drawingml/2006/chartDrawing">
    <cdr:from>
      <cdr:x>0.32206</cdr:x>
      <cdr:y>0.34529</cdr:y>
    </cdr:from>
    <cdr:to>
      <cdr:x>0.4</cdr:x>
      <cdr:y>0.41928</cdr:y>
    </cdr:to>
    <cdr:sp macro="" textlink="">
      <cdr:nvSpPr>
        <cdr:cNvPr id="2" name="TextBox 1"/>
        <cdr:cNvSpPr txBox="1"/>
      </cdr:nvSpPr>
      <cdr:spPr>
        <a:xfrm xmlns:a="http://schemas.openxmlformats.org/drawingml/2006/main">
          <a:off x="2085974" y="1466849"/>
          <a:ext cx="504825"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1145</a:t>
          </a:r>
        </a:p>
      </cdr:txBody>
    </cdr:sp>
  </cdr:relSizeAnchor>
  <cdr:relSizeAnchor xmlns:cdr="http://schemas.openxmlformats.org/drawingml/2006/chartDrawing">
    <cdr:from>
      <cdr:x>0.47353</cdr:x>
      <cdr:y>0.39013</cdr:y>
    </cdr:from>
    <cdr:to>
      <cdr:x>0.57206</cdr:x>
      <cdr:y>0.47309</cdr:y>
    </cdr:to>
    <cdr:sp macro="" textlink="">
      <cdr:nvSpPr>
        <cdr:cNvPr id="3" name="TextBox 2"/>
        <cdr:cNvSpPr txBox="1"/>
      </cdr:nvSpPr>
      <cdr:spPr>
        <a:xfrm xmlns:a="http://schemas.openxmlformats.org/drawingml/2006/main">
          <a:off x="3067049" y="1657349"/>
          <a:ext cx="638175" cy="352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1094</a:t>
          </a:r>
        </a:p>
      </cdr:txBody>
    </cdr:sp>
  </cdr:relSizeAnchor>
  <cdr:relSizeAnchor xmlns:cdr="http://schemas.openxmlformats.org/drawingml/2006/chartDrawing">
    <cdr:from>
      <cdr:x>0.59706</cdr:x>
      <cdr:y>0.4843</cdr:y>
    </cdr:from>
    <cdr:to>
      <cdr:x>0.66176</cdr:x>
      <cdr:y>0.56951</cdr:y>
    </cdr:to>
    <cdr:sp macro="" textlink="">
      <cdr:nvSpPr>
        <cdr:cNvPr id="4" name="TextBox 3"/>
        <cdr:cNvSpPr txBox="1"/>
      </cdr:nvSpPr>
      <cdr:spPr>
        <a:xfrm xmlns:a="http://schemas.openxmlformats.org/drawingml/2006/main">
          <a:off x="3867150" y="2057399"/>
          <a:ext cx="419100"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984</a:t>
          </a:r>
        </a:p>
      </cdr:txBody>
    </cdr:sp>
  </cdr:relSizeAnchor>
  <cdr:relSizeAnchor xmlns:cdr="http://schemas.openxmlformats.org/drawingml/2006/chartDrawing">
    <cdr:from>
      <cdr:x>0.7</cdr:x>
      <cdr:y>0.56054</cdr:y>
    </cdr:from>
    <cdr:to>
      <cdr:x>0.77206</cdr:x>
      <cdr:y>0.62556</cdr:y>
    </cdr:to>
    <cdr:sp macro="" textlink="">
      <cdr:nvSpPr>
        <cdr:cNvPr id="5" name="TextBox 4"/>
        <cdr:cNvSpPr txBox="1"/>
      </cdr:nvSpPr>
      <cdr:spPr>
        <a:xfrm xmlns:a="http://schemas.openxmlformats.org/drawingml/2006/main">
          <a:off x="4533899" y="2381248"/>
          <a:ext cx="466725"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883</a:t>
          </a:r>
        </a:p>
      </cdr:txBody>
    </cdr:sp>
  </cdr:relSizeAnchor>
  <cdr:relSizeAnchor xmlns:cdr="http://schemas.openxmlformats.org/drawingml/2006/chartDrawing">
    <cdr:from>
      <cdr:x>0.85882</cdr:x>
      <cdr:y>0.55381</cdr:y>
    </cdr:from>
    <cdr:to>
      <cdr:x>0.91471</cdr:x>
      <cdr:y>0.61883</cdr:y>
    </cdr:to>
    <cdr:sp macro="" textlink="">
      <cdr:nvSpPr>
        <cdr:cNvPr id="6" name="TextBox 5"/>
        <cdr:cNvSpPr txBox="1"/>
      </cdr:nvSpPr>
      <cdr:spPr>
        <a:xfrm xmlns:a="http://schemas.openxmlformats.org/drawingml/2006/main">
          <a:off x="5562600" y="2352674"/>
          <a:ext cx="361949" cy="276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914</a:t>
          </a:r>
        </a:p>
      </cdr:txBody>
    </cdr:sp>
  </cdr:relSizeAnchor>
  <cdr:relSizeAnchor xmlns:cdr="http://schemas.openxmlformats.org/drawingml/2006/chartDrawing">
    <cdr:from>
      <cdr:x>0.17949</cdr:x>
      <cdr:y>0.29565</cdr:y>
    </cdr:from>
    <cdr:to>
      <cdr:x>0.26218</cdr:x>
      <cdr:y>0.36895</cdr:y>
    </cdr:to>
    <cdr:sp macro="" textlink="">
      <cdr:nvSpPr>
        <cdr:cNvPr id="7" name="TextBox 6"/>
        <cdr:cNvSpPr txBox="1"/>
      </cdr:nvSpPr>
      <cdr:spPr>
        <a:xfrm xmlns:a="http://schemas.openxmlformats.org/drawingml/2006/main">
          <a:off x="1066800" y="1152525"/>
          <a:ext cx="491490" cy="285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1181</a:t>
          </a:r>
        </a:p>
      </cdr:txBody>
    </cdr:sp>
  </cdr:relSizeAnchor>
</c:userShapes>
</file>

<file path=ppt/drawings/drawing3.xml><?xml version="1.0" encoding="utf-8"?>
<c:userShapes xmlns:c="http://schemas.openxmlformats.org/drawingml/2006/chart">
  <cdr:relSizeAnchor xmlns:cdr="http://schemas.openxmlformats.org/drawingml/2006/chartDrawing">
    <cdr:from>
      <cdr:x>0.14245</cdr:x>
      <cdr:y>0.41033</cdr:y>
    </cdr:from>
    <cdr:to>
      <cdr:x>0.20863</cdr:x>
      <cdr:y>0.52584</cdr:y>
    </cdr:to>
    <cdr:sp macro="" textlink="">
      <cdr:nvSpPr>
        <cdr:cNvPr id="2" name="TextBox 1"/>
        <cdr:cNvSpPr txBox="1"/>
      </cdr:nvSpPr>
      <cdr:spPr>
        <a:xfrm xmlns:a="http://schemas.openxmlformats.org/drawingml/2006/main">
          <a:off x="942976" y="1285876"/>
          <a:ext cx="438151"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0.31942</cdr:x>
      <cdr:y>0.26444</cdr:y>
    </cdr:from>
    <cdr:to>
      <cdr:x>0.38705</cdr:x>
      <cdr:y>0.34347</cdr:y>
    </cdr:to>
    <cdr:sp macro="" textlink="">
      <cdr:nvSpPr>
        <cdr:cNvPr id="3" name="TextBox 2"/>
        <cdr:cNvSpPr txBox="1"/>
      </cdr:nvSpPr>
      <cdr:spPr>
        <a:xfrm xmlns:a="http://schemas.openxmlformats.org/drawingml/2006/main">
          <a:off x="2114551" y="896683"/>
          <a:ext cx="447675" cy="2679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0.59281</cdr:x>
      <cdr:y>0.51064</cdr:y>
    </cdr:from>
    <cdr:to>
      <cdr:x>0.65612</cdr:x>
      <cdr:y>0.58967</cdr:y>
    </cdr:to>
    <cdr:sp macro="" textlink="">
      <cdr:nvSpPr>
        <cdr:cNvPr id="5" name="TextBox 4"/>
        <cdr:cNvSpPr txBox="1"/>
      </cdr:nvSpPr>
      <cdr:spPr>
        <a:xfrm xmlns:a="http://schemas.openxmlformats.org/drawingml/2006/main">
          <a:off x="3924302" y="1600201"/>
          <a:ext cx="41910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0.70647</cdr:x>
      <cdr:y>0.58967</cdr:y>
    </cdr:from>
    <cdr:to>
      <cdr:x>0.86619</cdr:x>
      <cdr:y>0.89362</cdr:y>
    </cdr:to>
    <cdr:sp macro="" textlink="">
      <cdr:nvSpPr>
        <cdr:cNvPr id="6" name="TextBox 5"/>
        <cdr:cNvSpPr txBox="1"/>
      </cdr:nvSpPr>
      <cdr:spPr>
        <a:xfrm xmlns:a="http://schemas.openxmlformats.org/drawingml/2006/main">
          <a:off x="4676776" y="1847851"/>
          <a:ext cx="1057275" cy="9525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0.70647</cdr:x>
      <cdr:y>0.58663</cdr:y>
    </cdr:from>
    <cdr:to>
      <cdr:x>0.78561</cdr:x>
      <cdr:y>0.66869</cdr:y>
    </cdr:to>
    <cdr:sp macro="" textlink="">
      <cdr:nvSpPr>
        <cdr:cNvPr id="7" name="TextBox 6"/>
        <cdr:cNvSpPr txBox="1"/>
      </cdr:nvSpPr>
      <cdr:spPr>
        <a:xfrm xmlns:a="http://schemas.openxmlformats.org/drawingml/2006/main">
          <a:off x="4676776" y="1838325"/>
          <a:ext cx="523875"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0.8446</cdr:x>
      <cdr:y>0.61398</cdr:y>
    </cdr:from>
    <cdr:to>
      <cdr:x>0.8964</cdr:x>
      <cdr:y>0.68997</cdr:y>
    </cdr:to>
    <cdr:sp macro="" textlink="">
      <cdr:nvSpPr>
        <cdr:cNvPr id="8" name="TextBox 7"/>
        <cdr:cNvSpPr txBox="1"/>
      </cdr:nvSpPr>
      <cdr:spPr>
        <a:xfrm xmlns:a="http://schemas.openxmlformats.org/drawingml/2006/main">
          <a:off x="5591176" y="1924051"/>
          <a:ext cx="342900" cy="238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AD5ED-0CDC-4D6A-83FB-DFDB11B4395E}" type="datetimeFigureOut">
              <a:rPr lang="en-US" smtClean="0"/>
              <a:t>7/14/2015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4EFE0-84D8-4977-88B7-AE6D97FE7811}" type="slidenum">
              <a:rPr lang="en-US" smtClean="0"/>
              <a:t>‹#›</a:t>
            </a:fld>
            <a:endParaRPr lang="en-US" dirty="0"/>
          </a:p>
        </p:txBody>
      </p:sp>
    </p:spTree>
    <p:extLst>
      <p:ext uri="{BB962C8B-B14F-4D97-AF65-F5344CB8AC3E}">
        <p14:creationId xmlns:p14="http://schemas.microsoft.com/office/powerpoint/2010/main" val="1688055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E99C32-E5ED-4222-8766-8F726A18E080}" type="datetime1">
              <a:rPr lang="en-US" smtClean="0"/>
              <a:t>7/14/2015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68AAA09-D75A-4F22-A201-89FDA099DDA7}"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4CAEA6-E4F4-4081-826D-AF5F354E53BB}" type="datetime1">
              <a:rPr lang="en-US" smtClean="0"/>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AAA09-D75A-4F22-A201-89FDA099DDA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E4EE91-AE59-4FD7-BBC2-014A11ACC533}" type="datetime1">
              <a:rPr lang="en-US" smtClean="0"/>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AAA09-D75A-4F22-A201-89FDA099DDA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076A5D-5EBB-42B5-8FAE-66EA762E2BD8}" type="datetime1">
              <a:rPr lang="en-US" smtClean="0"/>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AAA09-D75A-4F22-A201-89FDA099DDA7}"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9F46C0-8E08-4E52-8E3C-E5B62AFC93EF}" type="datetime1">
              <a:rPr lang="en-US" smtClean="0"/>
              <a:t>7/14/2015</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68AAA09-D75A-4F22-A201-89FDA099DDA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B6DDD23-2687-4265-9225-23B803843CF6}" type="datetime1">
              <a:rPr lang="en-US" smtClean="0"/>
              <a:t>7/14/2015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AAA09-D75A-4F22-A201-89FDA099DDA7}"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1AC029-B01E-4031-89E4-DBBB80258C9A}" type="datetime1">
              <a:rPr lang="en-US" smtClean="0"/>
              <a:t>7/14/2015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8AAA09-D75A-4F22-A201-89FDA099DDA7}"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82E871-5BEA-41B7-853B-82E068E8BD8F}" type="datetime1">
              <a:rPr lang="en-US" smtClean="0"/>
              <a:t>7/14/2015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8AAA09-D75A-4F22-A201-89FDA099DDA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B5917-6E56-4D7B-BAA1-0F4FB9D70FEC}" type="datetime1">
              <a:rPr lang="en-US" smtClean="0"/>
              <a:t>7/14/2015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7AF3D3-78CE-4A63-9A39-70CFB6F7DCE1}" type="datetime1">
              <a:rPr lang="en-US" smtClean="0"/>
              <a:t>7/14/2015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AAA09-D75A-4F22-A201-89FDA099DDA7}"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85C470-F04E-4326-A8B7-419D5035D31A}" type="datetime1">
              <a:rPr lang="en-US" smtClean="0"/>
              <a:t>7/14/2015</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68AAA09-D75A-4F22-A201-89FDA099DDA7}"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7D1CD32-1759-418E-959C-F2F0312F9C0B}" type="datetime1">
              <a:rPr lang="en-US" smtClean="0"/>
              <a:t>7/14/2015</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8AAA09-D75A-4F22-A201-89FDA099DDA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vahs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hcd.virgini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657600"/>
            <a:ext cx="6400800" cy="1600200"/>
          </a:xfrm>
        </p:spPr>
        <p:txBody>
          <a:bodyPr>
            <a:normAutofit lnSpcReduction="10000"/>
          </a:bodyPr>
          <a:lstStyle/>
          <a:p>
            <a:r>
              <a:rPr lang="en-US" dirty="0"/>
              <a:t>Blueprint for Livable Communities Citizen </a:t>
            </a:r>
            <a:r>
              <a:rPr lang="en-US" dirty="0" smtClean="0"/>
              <a:t>Advisory Group</a:t>
            </a:r>
          </a:p>
          <a:p>
            <a:endParaRPr lang="en-US" dirty="0" smtClean="0"/>
          </a:p>
          <a:p>
            <a:r>
              <a:rPr lang="en-US" sz="1800" dirty="0" smtClean="0"/>
              <a:t>July 17, 2015</a:t>
            </a:r>
            <a:endParaRPr lang="en-US" sz="1800" dirty="0"/>
          </a:p>
        </p:txBody>
      </p:sp>
      <p:sp>
        <p:nvSpPr>
          <p:cNvPr id="2" name="Title 1"/>
          <p:cNvSpPr>
            <a:spLocks noGrp="1"/>
          </p:cNvSpPr>
          <p:nvPr>
            <p:ph type="ctrTitle"/>
          </p:nvPr>
        </p:nvSpPr>
        <p:spPr/>
        <p:txBody>
          <a:bodyPr/>
          <a:lstStyle/>
          <a:p>
            <a:r>
              <a:rPr lang="en-US" dirty="0" smtClean="0"/>
              <a:t>Overview of Developments in State Housing Policy</a:t>
            </a:r>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solidFill>
                  <a:schemeClr val="accent1"/>
                </a:solidFill>
              </a:rPr>
              <a:t>Homeless Services System</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sz="2800" dirty="0" smtClean="0"/>
              <a:t>Transformation since 2010</a:t>
            </a:r>
          </a:p>
          <a:p>
            <a:pPr>
              <a:buNone/>
            </a:pPr>
            <a:endParaRPr lang="en-US" sz="2800" dirty="0" smtClean="0"/>
          </a:p>
          <a:p>
            <a:r>
              <a:rPr lang="en-US" sz="2800" dirty="0" smtClean="0"/>
              <a:t>Move from a strictly shelter-based system to a broader system based on a housing first best-practice model</a:t>
            </a:r>
          </a:p>
          <a:p>
            <a:pPr>
              <a:buNone/>
            </a:pPr>
            <a:endParaRPr lang="en-US" sz="2800" dirty="0" smtClean="0"/>
          </a:p>
          <a:p>
            <a:r>
              <a:rPr lang="en-US" sz="2800" dirty="0" smtClean="0"/>
              <a:t>Shifted funding to rapid re-housing</a:t>
            </a:r>
            <a:endParaRPr lang="en-US" sz="2800"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Homeless Services System</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t>Outcomes focused	</a:t>
            </a:r>
          </a:p>
          <a:p>
            <a:pPr lvl="2">
              <a:buFont typeface="Wingdings" pitchFamily="2" charset="2"/>
              <a:buChar char="Ø"/>
            </a:pPr>
            <a:r>
              <a:rPr lang="en-US" dirty="0" smtClean="0"/>
              <a:t>Decrease the length of time individuals experience homelessness</a:t>
            </a:r>
          </a:p>
          <a:p>
            <a:pPr lvl="2">
              <a:buFont typeface="Wingdings" pitchFamily="2" charset="2"/>
              <a:buChar char="Ø"/>
            </a:pPr>
            <a:r>
              <a:rPr lang="en-US" dirty="0" smtClean="0"/>
              <a:t>Decrease the number of new entries to homelessness</a:t>
            </a:r>
          </a:p>
          <a:p>
            <a:pPr lvl="2">
              <a:buFont typeface="Wingdings" pitchFamily="2" charset="2"/>
              <a:buChar char="Ø"/>
            </a:pPr>
            <a:r>
              <a:rPr lang="en-US" dirty="0" smtClean="0"/>
              <a:t>Decrease the number of individuals returning to homelessness</a:t>
            </a:r>
          </a:p>
          <a:p>
            <a:pPr lvl="2">
              <a:buNone/>
            </a:pPr>
            <a:endParaRPr lang="en-US" dirty="0" smtClean="0"/>
          </a:p>
          <a:p>
            <a:pPr lvl="2" algn="ctr">
              <a:buNone/>
            </a:pPr>
            <a:r>
              <a:rPr lang="en-US" sz="3200" b="1" i="1" dirty="0" smtClean="0"/>
              <a:t>Homelessness should be rare, brief and </a:t>
            </a:r>
          </a:p>
          <a:p>
            <a:pPr lvl="2" algn="ctr">
              <a:buNone/>
            </a:pPr>
            <a:r>
              <a:rPr lang="en-US" sz="3200" b="1" i="1" dirty="0" smtClean="0"/>
              <a:t>non-recurring</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Homeless Services System</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12</a:t>
            </a:fld>
            <a:endParaRPr lang="en-US" dirty="0"/>
          </a:p>
        </p:txBody>
      </p:sp>
      <p:graphicFrame>
        <p:nvGraphicFramePr>
          <p:cNvPr id="5" name="Content Placeholder 13"/>
          <p:cNvGraphicFramePr>
            <a:graphicFrameLocks noGrp="1"/>
          </p:cNvGraphicFramePr>
          <p:nvPr>
            <p:ph sz="quarter" idx="1"/>
          </p:nvPr>
        </p:nvGraphicFramePr>
        <p:xfrm>
          <a:off x="457200" y="14478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Callout 5"/>
          <p:cNvSpPr/>
          <p:nvPr/>
        </p:nvSpPr>
        <p:spPr>
          <a:xfrm>
            <a:off x="7086600" y="3352800"/>
            <a:ext cx="1828800" cy="1295400"/>
          </a:xfrm>
          <a:prstGeom prst="wedgeEllipseCallout">
            <a:avLst>
              <a:gd name="adj1" fmla="val -60686"/>
              <a:gd name="adj2" fmla="val 7903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CoC-based Funding</a:t>
            </a:r>
            <a:endParaRPr lang="en-US" sz="20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smtClean="0">
                <a:solidFill>
                  <a:schemeClr val="accent1"/>
                </a:solidFill>
              </a:rPr>
              <a:t>Homeless Services System</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13</a:t>
            </a:fld>
            <a:endParaRPr lang="en-US" dirty="0"/>
          </a:p>
        </p:txBody>
      </p:sp>
      <p:sp>
        <p:nvSpPr>
          <p:cNvPr id="4" name="Content Placeholder 3"/>
          <p:cNvSpPr>
            <a:spLocks noGrp="1"/>
          </p:cNvSpPr>
          <p:nvPr>
            <p:ph sz="quarter" idx="1"/>
          </p:nvPr>
        </p:nvSpPr>
        <p:spPr>
          <a:xfrm>
            <a:off x="914400" y="1676400"/>
            <a:ext cx="7772400" cy="4343400"/>
          </a:xfrm>
        </p:spPr>
        <p:txBody>
          <a:bodyPr/>
          <a:lstStyle/>
          <a:p>
            <a:r>
              <a:rPr lang="en-US" sz="2800" dirty="0" smtClean="0"/>
              <a:t>Combined federal and state resources into one program  (Virginia Homeless Solutions Program) </a:t>
            </a:r>
          </a:p>
          <a:p>
            <a:r>
              <a:rPr lang="en-US" sz="2800" dirty="0" smtClean="0"/>
              <a:t>Community based application and funding</a:t>
            </a:r>
          </a:p>
          <a:p>
            <a:r>
              <a:rPr lang="en-US" sz="2800" dirty="0" smtClean="0"/>
              <a:t>Organizations must work together at community level to create an effective </a:t>
            </a:r>
            <a:r>
              <a:rPr lang="en-US" sz="2800" b="1" i="1" dirty="0" smtClean="0"/>
              <a:t>emergency crisis response system to homelessness</a:t>
            </a:r>
            <a:endParaRPr lang="en-US" sz="2800" b="1"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4638"/>
            <a:ext cx="8077200" cy="1143000"/>
          </a:xfrm>
        </p:spPr>
        <p:txBody>
          <a:bodyPr/>
          <a:lstStyle/>
          <a:p>
            <a:r>
              <a:rPr lang="en-US" dirty="0" smtClean="0">
                <a:solidFill>
                  <a:schemeClr val="accent1"/>
                </a:solidFill>
              </a:rPr>
              <a:t>Reduction in Homelessness</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14</a:t>
            </a:fld>
            <a:endParaRPr lang="en-US" dirty="0"/>
          </a:p>
        </p:txBody>
      </p:sp>
      <p:graphicFrame>
        <p:nvGraphicFramePr>
          <p:cNvPr id="6" name="Content Placeholder 3"/>
          <p:cNvGraphicFramePr>
            <a:graphicFrameLocks/>
          </p:cNvGraphicFramePr>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dirty="0" smtClean="0">
                <a:solidFill>
                  <a:schemeClr val="accent1"/>
                </a:solidFill>
              </a:rPr>
              <a:t>Reduction in Homelessness</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15</a:t>
            </a:fld>
            <a:endParaRPr lang="en-US" dirty="0"/>
          </a:p>
        </p:txBody>
      </p:sp>
      <p:graphicFrame>
        <p:nvGraphicFramePr>
          <p:cNvPr id="4" name="Content Placeholder 3"/>
          <p:cNvGraphicFramePr>
            <a:graphicFrameLocks/>
          </p:cNvGraphicFramePr>
          <p:nvPr/>
        </p:nvGraphicFramePr>
        <p:xfrm>
          <a:off x="457200" y="1752600"/>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dirty="0" smtClean="0">
                <a:solidFill>
                  <a:schemeClr val="accent1"/>
                </a:solidFill>
              </a:rPr>
              <a:t>Reduction in Homelessness</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16</a:t>
            </a:fld>
            <a:endParaRPr lang="en-US" dirty="0"/>
          </a:p>
        </p:txBody>
      </p:sp>
      <p:graphicFrame>
        <p:nvGraphicFramePr>
          <p:cNvPr id="4" name="Content Placeholder 3"/>
          <p:cNvGraphicFramePr>
            <a:graphicFrameLocks/>
          </p:cNvGraphicFramePr>
          <p:nvPr/>
        </p:nvGraphicFramePr>
        <p:xfrm>
          <a:off x="457200" y="1676400"/>
          <a:ext cx="8229600" cy="4625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dirty="0" smtClean="0">
                <a:solidFill>
                  <a:schemeClr val="accent1"/>
                </a:solidFill>
              </a:rPr>
              <a:t>Additional Resources</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17</a:t>
            </a:fld>
            <a:endParaRPr lang="en-US" dirty="0"/>
          </a:p>
        </p:txBody>
      </p:sp>
      <p:sp>
        <p:nvSpPr>
          <p:cNvPr id="5" name="Content Placeholder 2"/>
          <p:cNvSpPr txBox="1">
            <a:spLocks/>
          </p:cNvSpPr>
          <p:nvPr/>
        </p:nvSpPr>
        <p:spPr>
          <a:xfrm>
            <a:off x="457200" y="1774825"/>
            <a:ext cx="8229600" cy="4625975"/>
          </a:xfrm>
          <a:prstGeom prst="rect">
            <a:avLst/>
          </a:prstGeom>
        </p:spPr>
        <p:txBody>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FY 2016</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pitchFamily="2" charset="2"/>
              <a:buChar char="Ø"/>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$500,000 for rapid re-housing </a:t>
            </a:r>
          </a:p>
          <a:p>
            <a:pPr marL="548640" marR="0" lvl="1" indent="-228600" algn="l" defTabSz="914400" rtl="0" eaLnBrk="1" fontAlgn="auto" latinLnBrk="0" hangingPunct="1">
              <a:lnSpc>
                <a:spcPct val="100000"/>
              </a:lnSpc>
              <a:spcBef>
                <a:spcPts val="370"/>
              </a:spcBef>
              <a:spcAft>
                <a:spcPts val="0"/>
              </a:spcAft>
              <a:buClr>
                <a:schemeClr val="accent2"/>
              </a:buClr>
              <a:buSzPct val="85000"/>
              <a:buFont typeface="Wingdings" pitchFamily="2" charset="2"/>
              <a:buChar char="Ø"/>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$500,000 for rapid re-housing for veterans (all veterans eligible regardless of discharge status)</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382000" cy="1143000"/>
          </a:xfrm>
        </p:spPr>
        <p:txBody>
          <a:bodyPr>
            <a:normAutofit fontScale="90000"/>
          </a:bodyPr>
          <a:lstStyle/>
          <a:p>
            <a:r>
              <a:rPr lang="en-US" dirty="0" smtClean="0">
                <a:solidFill>
                  <a:schemeClr val="accent1"/>
                </a:solidFill>
              </a:rPr>
              <a:t>Governor’s Coordinating Council on Homelessness</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868AAA09-D75A-4F22-A201-89FDA099DDA7}" type="slidenum">
              <a:rPr lang="en-US" smtClean="0"/>
              <a:pPr/>
              <a:t>18</a:t>
            </a:fld>
            <a:endParaRPr lang="en-US" dirty="0"/>
          </a:p>
        </p:txBody>
      </p:sp>
      <p:sp>
        <p:nvSpPr>
          <p:cNvPr id="6" name="Content Placeholder 2"/>
          <p:cNvSpPr>
            <a:spLocks noGrp="1"/>
          </p:cNvSpPr>
          <p:nvPr>
            <p:ph sz="quarter" idx="1"/>
          </p:nvPr>
        </p:nvSpPr>
        <p:spPr>
          <a:xfrm>
            <a:off x="533400" y="1447800"/>
            <a:ext cx="8153400" cy="4572000"/>
          </a:xfrm>
        </p:spPr>
        <p:txBody>
          <a:bodyPr/>
          <a:lstStyle/>
          <a:p>
            <a:r>
              <a:rPr lang="en-US" dirty="0" smtClean="0"/>
              <a:t>Ending Veteran Homelessness by 2015</a:t>
            </a:r>
          </a:p>
          <a:p>
            <a:pPr>
              <a:buNone/>
            </a:pPr>
            <a:r>
              <a:rPr lang="en-US" dirty="0" smtClean="0"/>
              <a:t>		</a:t>
            </a:r>
          </a:p>
          <a:p>
            <a:r>
              <a:rPr lang="en-US" dirty="0" smtClean="0"/>
              <a:t>Youth homelessness – Interagency Partnership to Prevent and End Youth Homelessness</a:t>
            </a:r>
          </a:p>
          <a:p>
            <a:endParaRPr lang="en-US" dirty="0" smtClean="0"/>
          </a:p>
          <a:p>
            <a:r>
              <a:rPr lang="en-US" dirty="0" smtClean="0"/>
              <a:t>Performance and Impact – focus on data</a:t>
            </a:r>
          </a:p>
          <a:p>
            <a:endParaRPr lang="en-US" dirty="0" smtClean="0"/>
          </a:p>
          <a:p>
            <a:r>
              <a:rPr lang="en-US" dirty="0" smtClean="0"/>
              <a:t>Solutions – H</a:t>
            </a:r>
            <a:r>
              <a:rPr lang="en-US" dirty="0" smtClean="0">
                <a:ea typeface="Verdana"/>
                <a:cs typeface="Verdana"/>
              </a:rPr>
              <a:t>² Initiative; intersection of criminal justice system and homelessness</a:t>
            </a:r>
            <a:endParaRPr lang="en-US" dirty="0" smtClean="0"/>
          </a:p>
          <a:p>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Housing and Supportive Services</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dirty="0" smtClean="0"/>
              <a:t>Settlement decisions have expanded the reach of Olmstead to state and federal policy</a:t>
            </a:r>
            <a:br>
              <a:rPr lang="en-US" dirty="0" smtClean="0"/>
            </a:br>
            <a:endParaRPr lang="en-US" dirty="0" smtClean="0"/>
          </a:p>
          <a:p>
            <a:r>
              <a:rPr lang="en-US" dirty="0" smtClean="0"/>
              <a:t>Key Principles in Settlement Agreement: </a:t>
            </a:r>
          </a:p>
          <a:p>
            <a:pPr lvl="1"/>
            <a:r>
              <a:rPr lang="en-US" sz="2600" dirty="0" smtClean="0"/>
              <a:t>Reduce unnecessary segregation</a:t>
            </a:r>
          </a:p>
          <a:p>
            <a:pPr lvl="1"/>
            <a:r>
              <a:rPr lang="en-US" sz="2600" dirty="0" smtClean="0"/>
              <a:t>Prevent of segregation</a:t>
            </a:r>
          </a:p>
          <a:p>
            <a:pPr lvl="1"/>
            <a:r>
              <a:rPr lang="en-US" sz="2600" dirty="0" smtClean="0"/>
              <a:t>(Re) Design systems and access to resources including housing</a:t>
            </a:r>
          </a:p>
        </p:txBody>
      </p:sp>
      <p:sp>
        <p:nvSpPr>
          <p:cNvPr id="4" name="Slide Number Placeholder 3"/>
          <p:cNvSpPr>
            <a:spLocks noGrp="1"/>
          </p:cNvSpPr>
          <p:nvPr>
            <p:ph type="sldNum" sz="quarter" idx="12"/>
          </p:nvPr>
        </p:nvSpPr>
        <p:spPr/>
        <p:txBody>
          <a:bodyPr/>
          <a:lstStyle/>
          <a:p>
            <a:fld id="{868AAA09-D75A-4F22-A201-89FDA099DDA7}"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solidFill>
                  <a:schemeClr val="accent1"/>
                </a:solidFill>
              </a:rPr>
              <a:t>Overview</a:t>
            </a:r>
            <a:endParaRPr lang="en-US" dirty="0">
              <a:solidFill>
                <a:schemeClr val="accent1"/>
              </a:solidFill>
            </a:endParaRPr>
          </a:p>
        </p:txBody>
      </p:sp>
      <p:sp>
        <p:nvSpPr>
          <p:cNvPr id="3" name="Content Placeholder 2"/>
          <p:cNvSpPr>
            <a:spLocks noGrp="1"/>
          </p:cNvSpPr>
          <p:nvPr>
            <p:ph sz="quarter" idx="1"/>
          </p:nvPr>
        </p:nvSpPr>
        <p:spPr>
          <a:xfrm>
            <a:off x="685800" y="1447800"/>
            <a:ext cx="8001000" cy="4572000"/>
          </a:xfrm>
        </p:spPr>
        <p:txBody>
          <a:bodyPr>
            <a:normAutofit/>
          </a:bodyPr>
          <a:lstStyle/>
          <a:p>
            <a:r>
              <a:rPr lang="en-US" sz="2800" dirty="0" smtClean="0"/>
              <a:t>Statewide Housing Policy – EO32</a:t>
            </a:r>
          </a:p>
          <a:p>
            <a:r>
              <a:rPr lang="en-US" sz="2800" dirty="0" smtClean="0"/>
              <a:t>Virginia Housing Trust Fund</a:t>
            </a:r>
          </a:p>
          <a:p>
            <a:r>
              <a:rPr lang="en-US" sz="2800" dirty="0" smtClean="0"/>
              <a:t>Homeless Service System</a:t>
            </a:r>
          </a:p>
          <a:p>
            <a:r>
              <a:rPr lang="en-US" sz="2800" dirty="0" smtClean="0"/>
              <a:t>Community Integration for Persons with Intellectual and Developmental Disabilities</a:t>
            </a:r>
          </a:p>
          <a:p>
            <a:r>
              <a:rPr lang="en-US" sz="2800" dirty="0" smtClean="0"/>
              <a:t>National Disaster Resiliency Competition</a:t>
            </a:r>
            <a:endParaRPr lang="en-US" sz="2800"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Housing and Supportive Services</a:t>
            </a:r>
            <a:endParaRPr lang="en-US"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r>
              <a:rPr lang="en-US" sz="2800" dirty="0" smtClean="0"/>
              <a:t>Virginia has a commitment to ensure the intent of the American with Disabilities Act (ADA) and the Olmstead decision.</a:t>
            </a:r>
          </a:p>
          <a:p>
            <a:endParaRPr lang="en-US" sz="2800" dirty="0" smtClean="0"/>
          </a:p>
          <a:p>
            <a:r>
              <a:rPr lang="en-US" sz="2800" dirty="0" smtClean="0"/>
              <a:t>Launched an intensive community engagement initiative to increase integrated community based housing with supportive services in the communities with the largest number of individuals impacted by the Department of Justice Settlement</a:t>
            </a:r>
          </a:p>
          <a:p>
            <a:endParaRPr lang="en-US" sz="2800" dirty="0" smtClean="0"/>
          </a:p>
          <a:p>
            <a:r>
              <a:rPr lang="en-US" sz="2800" dirty="0" smtClean="0"/>
              <a:t>Hired a Program Manager to coordinate state agency efforts and serve as point of contact for community efforts</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Housing and Supportive Services</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dirty="0" smtClean="0"/>
              <a:t>100 Day Challenge Model</a:t>
            </a:r>
          </a:p>
          <a:p>
            <a:endParaRPr lang="en-US" dirty="0" smtClean="0"/>
          </a:p>
          <a:p>
            <a:r>
              <a:rPr lang="en-US" dirty="0" smtClean="0"/>
              <a:t>Focused on Northern Virginia, Hampton Roads, and Greater Richmond</a:t>
            </a:r>
          </a:p>
          <a:p>
            <a:endParaRPr lang="en-US" dirty="0" smtClean="0"/>
          </a:p>
          <a:p>
            <a:r>
              <a:rPr lang="en-US" dirty="0" smtClean="0"/>
              <a:t>Requires broad participation: CSBs, CILs, RHAs, local governments, nonprofits</a:t>
            </a:r>
          </a:p>
          <a:p>
            <a:endParaRPr lang="en-US" dirty="0" smtClean="0"/>
          </a:p>
          <a:p>
            <a:r>
              <a:rPr lang="en-US" dirty="0" smtClean="0"/>
              <a:t>Updates, goals, partners, and more available at: </a:t>
            </a:r>
            <a:r>
              <a:rPr lang="en-US" dirty="0" smtClean="0">
                <a:hlinkClick r:id="rId2"/>
              </a:rPr>
              <a:t>www.vahss.org</a:t>
            </a:r>
            <a:r>
              <a:rPr lang="en-US" dirty="0" smtClean="0"/>
              <a:t> </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The HSS Challenge/Mission</a:t>
            </a:r>
            <a:endParaRPr lang="en-US" dirty="0">
              <a:solidFill>
                <a:schemeClr val="accent1"/>
              </a:solidFill>
            </a:endParaRPr>
          </a:p>
        </p:txBody>
      </p:sp>
      <p:pic>
        <p:nvPicPr>
          <p:cNvPr id="4" name="Picture 2" descr="This graphic shows a large circle with the goal: Increase access &amp; availability of integrated independent housing options with appropriate supportive services for people with ID &amp;/or DD&#10;&#10;Small circles around the large circle describe the goal further:&#10;1. Housing &amp; service  provisions are independent&#10;2. Housing rights are protected by lease holding&#10;3. Choice in types of housing and housing location&#10;4. Choice in types of services and who provides services&#10;5. Choice in who lives with the person&#10;"/>
          <p:cNvPicPr>
            <a:picLocks noGrp="1" noChangeAspect="1" noChangeArrowheads="1"/>
          </p:cNvPicPr>
          <p:nvPr>
            <p:ph sz="quarter" idx="1"/>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6800" y="1260310"/>
            <a:ext cx="7010400" cy="520574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868AAA09-D75A-4F22-A201-89FDA099DDA7}"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HSS Process</a:t>
            </a:r>
            <a:endParaRPr lang="en-US" dirty="0">
              <a:solidFill>
                <a:schemeClr val="accent1"/>
              </a:solidFill>
            </a:endParaRPr>
          </a:p>
        </p:txBody>
      </p:sp>
      <p:pic>
        <p:nvPicPr>
          <p:cNvPr id="4" name="Content Placeholder 3" descr="This image shows system and individual responsibilities in the housing process. Two arrows, one blue and one orange, form a circle, showing the cyclical relationship between the two.  Inside the circle, boxes are stacked atop one another.   Orange boxes show system responsibilities and blue boxes show individual ones.  Education and Marketing is at the top, followed by Housing and Service Resource Management.  Both are orange system boxes.  Case Management is the third box from the top and is a blue individual box.  It sits on top of four blue boxes: Funding and Assessment, Housing Match, Services Match and Transition.  These boxes are smaller and arranged horizontally rather than vertically.  Underneath, a long blue box titled Ongoing Support wraps up the individual section.  Last is an orange box titled Monitoring and Reporting."/>
          <p:cNvPicPr>
            <a:picLocks noGrp="1" noChangeAspect="1"/>
          </p:cNvPicPr>
          <p:nvPr>
            <p:ph sz="quarter" idx="1"/>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295400" y="816937"/>
            <a:ext cx="6705600" cy="5580085"/>
          </a:xfrm>
          <a:prstGeom prst="rect">
            <a:avLst/>
          </a:prstGeom>
        </p:spPr>
      </p:pic>
      <p:sp>
        <p:nvSpPr>
          <p:cNvPr id="5" name="Slide Number Placeholder 4"/>
          <p:cNvSpPr>
            <a:spLocks noGrp="1"/>
          </p:cNvSpPr>
          <p:nvPr>
            <p:ph type="sldNum" sz="quarter" idx="12"/>
          </p:nvPr>
        </p:nvSpPr>
        <p:spPr/>
        <p:txBody>
          <a:bodyPr/>
          <a:lstStyle/>
          <a:p>
            <a:fld id="{868AAA09-D75A-4F22-A201-89FDA099DDA7}"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HSS Lessons Learned</a:t>
            </a:r>
            <a:endParaRPr lang="en-US" dirty="0">
              <a:solidFill>
                <a:schemeClr val="accent1"/>
              </a:solidFill>
            </a:endParaRPr>
          </a:p>
        </p:txBody>
      </p:sp>
      <p:sp>
        <p:nvSpPr>
          <p:cNvPr id="3" name="Content Placeholder 2"/>
          <p:cNvSpPr>
            <a:spLocks noGrp="1"/>
          </p:cNvSpPr>
          <p:nvPr>
            <p:ph sz="quarter" idx="1"/>
          </p:nvPr>
        </p:nvSpPr>
        <p:spPr/>
        <p:txBody>
          <a:bodyPr/>
          <a:lstStyle/>
          <a:p>
            <a:pPr marL="514350" indent="-514350">
              <a:buFont typeface="+mj-lt"/>
              <a:buAutoNum type="arabicPeriod"/>
            </a:pPr>
            <a:r>
              <a:rPr lang="en-US" sz="2800" dirty="0" smtClean="0"/>
              <a:t>Increase community services capacity—</a:t>
            </a:r>
          </a:p>
          <a:p>
            <a:pPr marL="1071563" lvl="2" indent="-514350"/>
            <a:r>
              <a:rPr lang="en-US" sz="2400" b="1" dirty="0" smtClean="0">
                <a:solidFill>
                  <a:srgbClr val="0070C0"/>
                </a:solidFill>
              </a:rPr>
              <a:t>identify supports critical for successful community tenure---align capacity building and investments with what works</a:t>
            </a:r>
          </a:p>
          <a:p>
            <a:pPr marL="514350" indent="-514350">
              <a:buFont typeface="+mj-lt"/>
              <a:buAutoNum type="arabicPeriod"/>
            </a:pPr>
            <a:r>
              <a:rPr lang="en-US" sz="2800" dirty="0" smtClean="0"/>
              <a:t>Expand the supply of affordable housing</a:t>
            </a:r>
          </a:p>
          <a:p>
            <a:pPr marL="1065213" lvl="2" indent="-514350"/>
            <a:r>
              <a:rPr lang="en-US" sz="2400" b="1" dirty="0" smtClean="0">
                <a:solidFill>
                  <a:srgbClr val="0070C0"/>
                </a:solidFill>
              </a:rPr>
              <a:t>establish a targeting approach as part of the overall effort</a:t>
            </a:r>
          </a:p>
          <a:p>
            <a:pPr marL="514350" indent="-514350">
              <a:buFont typeface="+mj-lt"/>
              <a:buAutoNum type="arabicPeriod"/>
            </a:pPr>
            <a:r>
              <a:rPr lang="en-US" sz="2800" dirty="0" smtClean="0"/>
              <a:t>Tap into the existing rental market(s)—</a:t>
            </a:r>
          </a:p>
          <a:p>
            <a:pPr marL="1065213" lvl="2" indent="-514350"/>
            <a:r>
              <a:rPr lang="en-US" sz="2400" b="1" dirty="0" smtClean="0">
                <a:solidFill>
                  <a:srgbClr val="0070C0"/>
                </a:solidFill>
              </a:rPr>
              <a:t>establish a marketing strategy </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HSS Lessons Learned</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pPr marL="514350" indent="-514350">
              <a:buFont typeface="Arial" charset="0"/>
              <a:buAutoNum type="arabicPeriod" startAt="4"/>
            </a:pPr>
            <a:r>
              <a:rPr lang="en-US" sz="3200" dirty="0" smtClean="0"/>
              <a:t>Establish a partnership agreement—</a:t>
            </a:r>
          </a:p>
          <a:p>
            <a:pPr marL="1065213" lvl="2" indent="-514350"/>
            <a:r>
              <a:rPr lang="en-US" sz="2400" b="1" dirty="0" smtClean="0">
                <a:solidFill>
                  <a:srgbClr val="0070C0"/>
                </a:solidFill>
              </a:rPr>
              <a:t>build strong alliances</a:t>
            </a:r>
            <a:r>
              <a:rPr lang="en-US" sz="2400" i="1" dirty="0" smtClean="0">
                <a:solidFill>
                  <a:srgbClr val="FF0000"/>
                </a:solidFill>
              </a:rPr>
              <a:t/>
            </a:r>
            <a:br>
              <a:rPr lang="en-US" sz="2400" i="1" dirty="0" smtClean="0">
                <a:solidFill>
                  <a:srgbClr val="FF0000"/>
                </a:solidFill>
              </a:rPr>
            </a:br>
            <a:endParaRPr lang="en-US" sz="2400" i="1" dirty="0" smtClean="0">
              <a:solidFill>
                <a:srgbClr val="FF0000"/>
              </a:solidFill>
            </a:endParaRPr>
          </a:p>
          <a:p>
            <a:pPr marL="514350" indent="-514350">
              <a:spcBef>
                <a:spcPct val="0"/>
              </a:spcBef>
              <a:buFont typeface="Arial" charset="0"/>
              <a:buAutoNum type="arabicPeriod" startAt="4"/>
            </a:pPr>
            <a:r>
              <a:rPr lang="en-US" sz="3200" dirty="0" smtClean="0"/>
              <a:t>Establish a referral process — </a:t>
            </a:r>
          </a:p>
          <a:p>
            <a:pPr marL="1065213" lvl="2" indent="-514350">
              <a:spcBef>
                <a:spcPct val="0"/>
              </a:spcBef>
            </a:pPr>
            <a:r>
              <a:rPr lang="en-US" sz="2400" b="1" dirty="0" smtClean="0">
                <a:solidFill>
                  <a:srgbClr val="0070C0"/>
                </a:solidFill>
              </a:rPr>
              <a:t>streamline access</a:t>
            </a:r>
          </a:p>
          <a:p>
            <a:pPr marL="514350" indent="-514350">
              <a:spcBef>
                <a:spcPct val="0"/>
              </a:spcBef>
              <a:buFont typeface="Arial" charset="0"/>
              <a:buAutoNum type="arabicPeriod" startAt="4"/>
            </a:pPr>
            <a:endParaRPr lang="en-US" sz="3200" dirty="0" smtClean="0"/>
          </a:p>
          <a:p>
            <a:pPr marL="514350" indent="-514350">
              <a:spcBef>
                <a:spcPct val="0"/>
              </a:spcBef>
              <a:buFont typeface="Arial" charset="0"/>
              <a:buAutoNum type="arabicPeriod" startAt="4"/>
            </a:pPr>
            <a:r>
              <a:rPr lang="en-US" sz="3200" dirty="0" smtClean="0"/>
              <a:t>Build it and they will come—</a:t>
            </a:r>
          </a:p>
          <a:p>
            <a:pPr marL="1065213" lvl="2" indent="-514350">
              <a:spcBef>
                <a:spcPct val="0"/>
              </a:spcBef>
            </a:pPr>
            <a:r>
              <a:rPr lang="en-US" sz="2400" dirty="0" smtClean="0">
                <a:solidFill>
                  <a:srgbClr val="A50021"/>
                </a:solidFill>
              </a:rPr>
              <a:t> </a:t>
            </a:r>
            <a:r>
              <a:rPr lang="en-US" sz="2400" b="1" dirty="0" smtClean="0">
                <a:solidFill>
                  <a:srgbClr val="0070C0"/>
                </a:solidFill>
              </a:rPr>
              <a:t>inclusion, choice and location matters</a:t>
            </a:r>
            <a:endParaRPr lang="en-US" sz="2400"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dirty="0" smtClean="0">
                <a:solidFill>
                  <a:schemeClr val="accent1">
                    <a:satMod val="150000"/>
                  </a:schemeClr>
                </a:solidFill>
              </a:rPr>
              <a:t>National Disaster Resiliency Competition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dirty="0" smtClean="0">
                <a:latin typeface="Calibri" pitchFamily="34" charset="0"/>
              </a:rPr>
              <a:t>To provide resources to help communities plan and implement disaster recovery that makes them more resilient to future threats while improving quality of life and making communities more resilient to economic stresses or other shocks.</a:t>
            </a:r>
          </a:p>
          <a:p>
            <a:endParaRPr lang="en-US" sz="2800" dirty="0" smtClean="0">
              <a:latin typeface="Calibri" pitchFamily="34" charset="0"/>
            </a:endParaRPr>
          </a:p>
          <a:p>
            <a:r>
              <a:rPr lang="en-US" sz="2800" dirty="0" smtClean="0">
                <a:latin typeface="Calibri" pitchFamily="34" charset="0"/>
              </a:rPr>
              <a:t>To fully engage stakeholders about the impacts of climate change and to develop pathways to resilience based on sound science.</a:t>
            </a:r>
          </a:p>
          <a:p>
            <a:endParaRPr lang="en-US" sz="2800" dirty="0" smtClean="0">
              <a:latin typeface="Calibri" pitchFamily="34" charset="0"/>
            </a:endParaRPr>
          </a:p>
          <a:p>
            <a:r>
              <a:rPr lang="en-US" sz="2800" dirty="0" smtClean="0">
                <a:latin typeface="Calibri" pitchFamily="34" charset="0"/>
              </a:rPr>
              <a:t>To leverage investments from the philanthropic community to help communities define problems, set goals, explore options, and craft solutions.</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dirty="0" smtClean="0">
                <a:solidFill>
                  <a:schemeClr val="accent1">
                    <a:satMod val="150000"/>
                  </a:schemeClr>
                </a:solidFill>
              </a:rPr>
              <a:t>National Disaster Resiliency Competition</a:t>
            </a:r>
            <a:endParaRPr lang="en-US" dirty="0"/>
          </a:p>
        </p:txBody>
      </p:sp>
      <p:sp>
        <p:nvSpPr>
          <p:cNvPr id="3" name="Content Placeholder 2"/>
          <p:cNvSpPr>
            <a:spLocks noGrp="1"/>
          </p:cNvSpPr>
          <p:nvPr>
            <p:ph sz="quarter" idx="1"/>
          </p:nvPr>
        </p:nvSpPr>
        <p:spPr/>
        <p:txBody>
          <a:bodyPr/>
          <a:lstStyle/>
          <a:p>
            <a:r>
              <a:rPr lang="en-US" sz="2800" dirty="0" smtClean="0">
                <a:latin typeface="Calibri" pitchFamily="34" charset="0"/>
              </a:rPr>
              <a:t>Virginia invited to Phase II – project identification and implementation</a:t>
            </a:r>
          </a:p>
          <a:p>
            <a:endParaRPr lang="en-US" sz="2800" dirty="0" smtClean="0">
              <a:latin typeface="Calibri" pitchFamily="34" charset="0"/>
            </a:endParaRPr>
          </a:p>
          <a:p>
            <a:r>
              <a:rPr lang="en-US" sz="2800" dirty="0" smtClean="0">
                <a:latin typeface="Calibri" pitchFamily="34" charset="0"/>
              </a:rPr>
              <a:t>The minimum grant award is $1,000,000.</a:t>
            </a:r>
          </a:p>
          <a:p>
            <a:endParaRPr lang="en-US" sz="2800" dirty="0" smtClean="0">
              <a:latin typeface="Calibri" pitchFamily="34" charset="0"/>
            </a:endParaRPr>
          </a:p>
          <a:p>
            <a:r>
              <a:rPr lang="en-US" sz="2800" dirty="0" smtClean="0">
                <a:latin typeface="Calibri" pitchFamily="34" charset="0"/>
              </a:rPr>
              <a:t>The maximum award is $500,000,000.</a:t>
            </a:r>
          </a:p>
          <a:p>
            <a:endParaRPr lang="en-US" sz="2800" dirty="0" smtClean="0">
              <a:latin typeface="Calibri" pitchFamily="34" charset="0"/>
            </a:endParaRPr>
          </a:p>
          <a:p>
            <a:r>
              <a:rPr lang="en-US" sz="2800" dirty="0" smtClean="0">
                <a:latin typeface="Calibri" pitchFamily="34" charset="0"/>
              </a:rPr>
              <a:t>Applications due October 27, 2015.</a:t>
            </a:r>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143000"/>
          </a:xfrm>
        </p:spPr>
        <p:txBody>
          <a:bodyPr/>
          <a:lstStyle/>
          <a:p>
            <a:r>
              <a:rPr lang="en-US" dirty="0" smtClean="0">
                <a:solidFill>
                  <a:schemeClr val="accent1">
                    <a:satMod val="150000"/>
                  </a:schemeClr>
                </a:solidFill>
              </a:rPr>
              <a:t>Target Area</a:t>
            </a:r>
            <a:endParaRPr lang="en-US" dirty="0"/>
          </a:p>
        </p:txBody>
      </p:sp>
      <p:sp>
        <p:nvSpPr>
          <p:cNvPr id="3" name="Content Placeholder 2"/>
          <p:cNvSpPr>
            <a:spLocks noGrp="1"/>
          </p:cNvSpPr>
          <p:nvPr>
            <p:ph sz="quarter" idx="1"/>
          </p:nvPr>
        </p:nvSpPr>
        <p:spPr/>
        <p:txBody>
          <a:bodyPr>
            <a:normAutofit fontScale="77500" lnSpcReduction="20000"/>
          </a:bodyPr>
          <a:lstStyle/>
          <a:p>
            <a:pPr>
              <a:defRPr/>
            </a:pPr>
            <a:r>
              <a:rPr lang="en-US" sz="2400" dirty="0" smtClean="0">
                <a:latin typeface="Calibri" pitchFamily="34" charset="0"/>
              </a:rPr>
              <a:t>Hampton Roads area, to include the Eastern Shore of Virginia.</a:t>
            </a:r>
          </a:p>
          <a:p>
            <a:pPr lvl="1">
              <a:defRPr/>
            </a:pPr>
            <a:r>
              <a:rPr lang="en-US" sz="2000" dirty="0" smtClean="0">
                <a:latin typeface="Calibri" pitchFamily="34" charset="0"/>
              </a:rPr>
              <a:t>Qualifying communities include: Cities of Chesapeake, Hampton, Newport News, Norfolk, Poquoson, Portsmouth and Accomack County</a:t>
            </a:r>
          </a:p>
          <a:p>
            <a:pPr>
              <a:defRPr/>
            </a:pPr>
            <a:endParaRPr lang="en-US" sz="2400" dirty="0" smtClean="0">
              <a:latin typeface="Calibri" pitchFamily="34" charset="0"/>
            </a:endParaRPr>
          </a:p>
          <a:p>
            <a:pPr>
              <a:defRPr/>
            </a:pPr>
            <a:r>
              <a:rPr lang="en-US" sz="2400" dirty="0" smtClean="0">
                <a:latin typeface="Calibri" pitchFamily="34" charset="0"/>
              </a:rPr>
              <a:t>Presented best opportunity in terms of available data to demonstrate unmet need.</a:t>
            </a:r>
          </a:p>
          <a:p>
            <a:pPr>
              <a:defRPr/>
            </a:pPr>
            <a:endParaRPr lang="en-US" sz="2400" dirty="0" smtClean="0">
              <a:latin typeface="Calibri" pitchFamily="34" charset="0"/>
            </a:endParaRPr>
          </a:p>
          <a:p>
            <a:pPr>
              <a:defRPr/>
            </a:pPr>
            <a:r>
              <a:rPr lang="en-US" sz="2400" dirty="0" smtClean="0">
                <a:latin typeface="Calibri" pitchFamily="34" charset="0"/>
              </a:rPr>
              <a:t>Numerous prior studies on climate change and sea level rise.</a:t>
            </a:r>
          </a:p>
          <a:p>
            <a:pPr>
              <a:defRPr/>
            </a:pPr>
            <a:endParaRPr lang="en-US" sz="2400" dirty="0" smtClean="0">
              <a:latin typeface="Calibri" pitchFamily="34" charset="0"/>
            </a:endParaRPr>
          </a:p>
          <a:p>
            <a:pPr>
              <a:defRPr/>
            </a:pPr>
            <a:r>
              <a:rPr lang="en-US" sz="2400" dirty="0" smtClean="0">
                <a:latin typeface="Calibri" pitchFamily="34" charset="0"/>
              </a:rPr>
              <a:t>Critical military, economic, and environmental assets.</a:t>
            </a:r>
          </a:p>
          <a:p>
            <a:pPr>
              <a:defRPr/>
            </a:pPr>
            <a:endParaRPr lang="en-US" sz="2400" dirty="0" smtClean="0">
              <a:latin typeface="Calibri" pitchFamily="34" charset="0"/>
            </a:endParaRPr>
          </a:p>
          <a:p>
            <a:pPr>
              <a:defRPr/>
            </a:pPr>
            <a:r>
              <a:rPr lang="en-US" sz="2400" dirty="0" smtClean="0">
                <a:latin typeface="Calibri" pitchFamily="34" charset="0"/>
              </a:rPr>
              <a:t>Norfolk already participating in Rockefeller’s 100 Resilient Cities program.</a:t>
            </a:r>
          </a:p>
          <a:p>
            <a:pPr>
              <a:defRPr/>
            </a:pPr>
            <a:endParaRPr lang="en-US" sz="2400" dirty="0" smtClean="0">
              <a:latin typeface="Calibri" pitchFamily="34" charset="0"/>
            </a:endParaRPr>
          </a:p>
          <a:p>
            <a:pPr>
              <a:defRPr/>
            </a:pPr>
            <a:r>
              <a:rPr lang="en-US" sz="2400" dirty="0" smtClean="0">
                <a:latin typeface="Calibri" pitchFamily="34" charset="0"/>
              </a:rPr>
              <a:t>Ongoing meetings and engagement with localities and potential partners.</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chemeClr val="accent1">
                    <a:satMod val="150000"/>
                  </a:schemeClr>
                </a:solidFill>
              </a:rPr>
              <a:t>Our Purpose</a:t>
            </a:r>
            <a:endParaRPr lang="en-US" dirty="0"/>
          </a:p>
        </p:txBody>
      </p:sp>
      <p:sp>
        <p:nvSpPr>
          <p:cNvPr id="3" name="Content Placeholder 2"/>
          <p:cNvSpPr>
            <a:spLocks noGrp="1"/>
          </p:cNvSpPr>
          <p:nvPr>
            <p:ph sz="quarter" idx="1"/>
          </p:nvPr>
        </p:nvSpPr>
        <p:spPr/>
        <p:txBody>
          <a:bodyPr/>
          <a:lstStyle/>
          <a:p>
            <a:pPr algn="ctr"/>
            <a:endParaRPr lang="en-US" sz="3600" dirty="0" smtClean="0"/>
          </a:p>
          <a:p>
            <a:pPr algn="ctr"/>
            <a:r>
              <a:rPr lang="en-US" sz="3600" dirty="0" smtClean="0"/>
              <a:t>Virginia will surface, test and refine the best strategies for building resilient communities across a range of environments by developing the model seaport region that derives its economic vitality from the water.  </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State Housing Policy</a:t>
            </a:r>
            <a:endParaRPr lang="en-US" dirty="0">
              <a:solidFill>
                <a:schemeClr val="accent1"/>
              </a:solidFill>
            </a:endParaRPr>
          </a:p>
        </p:txBody>
      </p:sp>
      <p:sp>
        <p:nvSpPr>
          <p:cNvPr id="3" name="Content Placeholder 2"/>
          <p:cNvSpPr>
            <a:spLocks noGrp="1"/>
          </p:cNvSpPr>
          <p:nvPr>
            <p:ph sz="quarter" idx="1"/>
          </p:nvPr>
        </p:nvSpPr>
        <p:spPr/>
        <p:txBody>
          <a:bodyPr/>
          <a:lstStyle/>
          <a:p>
            <a:r>
              <a:rPr lang="en-US" dirty="0" smtClean="0"/>
              <a:t>Executive Order 32 issued in October of 2014, directs Secretary of Commerce and Trade to assemble an advisory group to identify and implement actions that enable quality, affordable housing, which will strengthen families and communities and foster economic growth</a:t>
            </a:r>
          </a:p>
          <a:p>
            <a:r>
              <a:rPr lang="en-US" dirty="0" smtClean="0"/>
              <a:t>Policy is to focus on three key areas:</a:t>
            </a:r>
          </a:p>
          <a:p>
            <a:pPr lvl="1"/>
            <a:r>
              <a:rPr lang="en-US" dirty="0" smtClean="0"/>
              <a:t>Homelessness, especially veterans and youth</a:t>
            </a:r>
          </a:p>
          <a:p>
            <a:pPr lvl="1"/>
            <a:r>
              <a:rPr lang="en-US" dirty="0" smtClean="0"/>
              <a:t>Housing for special needs populations</a:t>
            </a:r>
          </a:p>
          <a:p>
            <a:pPr lvl="1"/>
            <a:r>
              <a:rPr lang="en-US" dirty="0" smtClean="0"/>
              <a:t>Linking housing to economic development and community revitalization</a:t>
            </a:r>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lstStyle/>
          <a:p>
            <a:r>
              <a:rPr lang="en-US" dirty="0" smtClean="0">
                <a:solidFill>
                  <a:schemeClr val="accent1">
                    <a:satMod val="150000"/>
                  </a:schemeClr>
                </a:solidFill>
              </a:rPr>
              <a:t>Project Goals</a:t>
            </a:r>
            <a:endParaRPr lang="en-US" dirty="0"/>
          </a:p>
        </p:txBody>
      </p:sp>
      <p:pic>
        <p:nvPicPr>
          <p:cNvPr id="4" name="Picture 2"/>
          <p:cNvPicPr>
            <a:picLocks noGrp="1" noChangeAspect="1" noChangeArrowheads="1"/>
          </p:cNvPicPr>
          <p:nvPr>
            <p:ph sz="quarter" idx="1"/>
          </p:nvPr>
        </p:nvPicPr>
        <p:blipFill>
          <a:blip r:embed="rId2" cstate="print"/>
          <a:srcRect/>
          <a:stretch>
            <a:fillRect/>
          </a:stretch>
        </p:blipFill>
        <p:spPr bwMode="auto">
          <a:xfrm>
            <a:off x="152400" y="1447800"/>
            <a:ext cx="8683605" cy="498727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68AAA09-D75A-4F22-A201-89FDA099DDA7}"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dirty="0" smtClean="0">
                <a:solidFill>
                  <a:schemeClr val="accent1">
                    <a:satMod val="150000"/>
                  </a:schemeClr>
                </a:solidFill>
              </a:rPr>
              <a:t>Community Engagement</a:t>
            </a:r>
            <a:endParaRPr lang="en-US" dirty="0"/>
          </a:p>
        </p:txBody>
      </p:sp>
      <p:sp>
        <p:nvSpPr>
          <p:cNvPr id="3" name="Content Placeholder 2"/>
          <p:cNvSpPr>
            <a:spLocks noGrp="1"/>
          </p:cNvSpPr>
          <p:nvPr>
            <p:ph sz="quarter" idx="1"/>
          </p:nvPr>
        </p:nvSpPr>
        <p:spPr>
          <a:xfrm>
            <a:off x="457200" y="1219200"/>
            <a:ext cx="8458200" cy="4953000"/>
          </a:xfrm>
        </p:spPr>
        <p:txBody>
          <a:bodyPr>
            <a:normAutofit fontScale="92500" lnSpcReduction="10000"/>
          </a:bodyPr>
          <a:lstStyle/>
          <a:p>
            <a:r>
              <a:rPr lang="en-US" sz="2400" b="1" dirty="0" smtClean="0"/>
              <a:t>Priority for broad stakeholder participation.</a:t>
            </a:r>
          </a:p>
          <a:p>
            <a:pPr lvl="1" indent="-319088">
              <a:spcBef>
                <a:spcPct val="0"/>
              </a:spcBef>
              <a:buFont typeface="Wingdings 2" pitchFamily="18" charset="2"/>
              <a:buChar char=""/>
            </a:pPr>
            <a:r>
              <a:rPr lang="en-US" sz="1800" b="1" dirty="0" smtClean="0"/>
              <a:t>State</a:t>
            </a:r>
          </a:p>
          <a:p>
            <a:pPr lvl="1" indent="-319088">
              <a:spcBef>
                <a:spcPct val="0"/>
              </a:spcBef>
              <a:buFont typeface="Wingdings 2" pitchFamily="18" charset="2"/>
              <a:buChar char=""/>
            </a:pPr>
            <a:r>
              <a:rPr lang="en-US" sz="1800" b="1" dirty="0" smtClean="0"/>
              <a:t>Federal</a:t>
            </a:r>
          </a:p>
          <a:p>
            <a:pPr lvl="1" indent="-319088">
              <a:spcBef>
                <a:spcPct val="0"/>
              </a:spcBef>
              <a:buFont typeface="Wingdings 2" pitchFamily="18" charset="2"/>
              <a:buChar char=""/>
            </a:pPr>
            <a:r>
              <a:rPr lang="en-US" sz="1800" b="1" dirty="0" smtClean="0"/>
              <a:t>Local</a:t>
            </a:r>
          </a:p>
          <a:p>
            <a:pPr lvl="2" indent="-319088">
              <a:spcBef>
                <a:spcPct val="0"/>
              </a:spcBef>
              <a:buFont typeface="Wingdings 2" pitchFamily="18" charset="2"/>
              <a:buChar char=""/>
            </a:pPr>
            <a:r>
              <a:rPr lang="en-US" sz="1400" b="1" dirty="0" smtClean="0"/>
              <a:t>Nonprofits</a:t>
            </a:r>
          </a:p>
          <a:p>
            <a:pPr lvl="2" indent="-319088">
              <a:spcBef>
                <a:spcPct val="0"/>
              </a:spcBef>
              <a:buFont typeface="Wingdings 2" pitchFamily="18" charset="2"/>
              <a:buChar char=""/>
            </a:pPr>
            <a:r>
              <a:rPr lang="en-US" sz="1400" b="1" dirty="0" smtClean="0"/>
              <a:t>Community groups</a:t>
            </a:r>
          </a:p>
          <a:p>
            <a:pPr lvl="2" indent="-319088">
              <a:spcBef>
                <a:spcPct val="0"/>
              </a:spcBef>
              <a:buFont typeface="Wingdings 2" pitchFamily="18" charset="2"/>
              <a:buChar char=""/>
            </a:pPr>
            <a:r>
              <a:rPr lang="en-US" sz="1400" b="1" dirty="0" smtClean="0"/>
              <a:t>Faith-based organizations</a:t>
            </a:r>
          </a:p>
          <a:p>
            <a:pPr lvl="2" indent="-319088">
              <a:spcBef>
                <a:spcPct val="0"/>
              </a:spcBef>
              <a:buFont typeface="Wingdings 2" pitchFamily="18" charset="2"/>
              <a:buChar char=""/>
            </a:pPr>
            <a:r>
              <a:rPr lang="en-US" sz="1400" b="1" dirty="0" smtClean="0"/>
              <a:t>Private businesses (utilities, telcos, more)</a:t>
            </a:r>
          </a:p>
          <a:p>
            <a:endParaRPr lang="en-US" sz="2400" b="1" dirty="0" smtClean="0"/>
          </a:p>
          <a:p>
            <a:r>
              <a:rPr lang="en-US" sz="2400" b="1" dirty="0" smtClean="0"/>
              <a:t>Community stakeholders, including  residents, businesses, public and private nonprofit agencies, must be engaged in discussing and identifying unmet recovery and resilience needs, and designing and selecting approaches to address the needs. </a:t>
            </a:r>
          </a:p>
          <a:p>
            <a:endParaRPr lang="en-US" sz="2400" b="1" dirty="0" smtClean="0"/>
          </a:p>
          <a:p>
            <a:r>
              <a:rPr lang="en-US" sz="2400" b="1" dirty="0" smtClean="0"/>
              <a:t>Outreach activities should target populations  that are among the most vulnerable to future threats and hazards, including climate change.</a:t>
            </a:r>
            <a:endParaRPr lang="en-US" sz="1800" dirty="0" smtClean="0"/>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solidFill>
                  <a:schemeClr val="accent1">
                    <a:satMod val="150000"/>
                  </a:schemeClr>
                </a:solidFill>
              </a:rPr>
              <a:t>Innovation</a:t>
            </a:r>
            <a:endParaRPr lang="en-US" dirty="0"/>
          </a:p>
        </p:txBody>
      </p:sp>
      <p:sp>
        <p:nvSpPr>
          <p:cNvPr id="3" name="Content Placeholder 2"/>
          <p:cNvSpPr>
            <a:spLocks noGrp="1"/>
          </p:cNvSpPr>
          <p:nvPr>
            <p:ph sz="quarter" idx="1"/>
          </p:nvPr>
        </p:nvSpPr>
        <p:spPr>
          <a:xfrm>
            <a:off x="381000" y="1447800"/>
            <a:ext cx="8610600" cy="4876800"/>
          </a:xfrm>
        </p:spPr>
        <p:txBody>
          <a:bodyPr>
            <a:normAutofit fontScale="70000" lnSpcReduction="20000"/>
          </a:bodyPr>
          <a:lstStyle/>
          <a:p>
            <a:pPr marL="438912" indent="-320040">
              <a:spcBef>
                <a:spcPts val="0"/>
              </a:spcBef>
              <a:buFont typeface="Wingdings 2"/>
              <a:buChar char=""/>
              <a:defRPr/>
            </a:pPr>
            <a:r>
              <a:rPr lang="en-US" dirty="0" smtClean="0">
                <a:latin typeface="Calibri" pitchFamily="34" charset="0"/>
              </a:rPr>
              <a:t>Emphasis on innovative design and community involvement.</a:t>
            </a:r>
          </a:p>
          <a:p>
            <a:pPr marL="438912" indent="-320040">
              <a:spcBef>
                <a:spcPts val="0"/>
              </a:spcBef>
              <a:buFont typeface="Wingdings 2"/>
              <a:buChar char=""/>
              <a:defRPr/>
            </a:pPr>
            <a:endParaRPr lang="en-US" dirty="0" smtClean="0">
              <a:latin typeface="Calibri" pitchFamily="34" charset="0"/>
            </a:endParaRPr>
          </a:p>
          <a:p>
            <a:pPr marL="438912" indent="-320040">
              <a:spcBef>
                <a:spcPts val="0"/>
              </a:spcBef>
              <a:buFont typeface="Wingdings 2"/>
              <a:buChar char=""/>
              <a:defRPr/>
            </a:pPr>
            <a:r>
              <a:rPr lang="en-US" b="1" dirty="0" smtClean="0">
                <a:latin typeface="Calibri" pitchFamily="34" charset="0"/>
              </a:rPr>
              <a:t>The Rockefeller Foundation </a:t>
            </a:r>
            <a:r>
              <a:rPr lang="en-US" dirty="0" smtClean="0">
                <a:latin typeface="Calibri" pitchFamily="34" charset="0"/>
              </a:rPr>
              <a:t>convened resilience workshops around the country and continue to provide technical assistance. </a:t>
            </a:r>
          </a:p>
          <a:p>
            <a:pPr marL="438912" indent="-320040">
              <a:spcBef>
                <a:spcPts val="0"/>
              </a:spcBef>
              <a:buFont typeface="Wingdings 2"/>
              <a:buChar char=""/>
              <a:defRPr/>
            </a:pPr>
            <a:endParaRPr lang="en-US" dirty="0" smtClean="0">
              <a:latin typeface="Calibri" pitchFamily="34" charset="0"/>
            </a:endParaRPr>
          </a:p>
          <a:p>
            <a:pPr marL="438912" indent="-320040">
              <a:spcBef>
                <a:spcPts val="0"/>
              </a:spcBef>
              <a:buFont typeface="Wingdings 2"/>
              <a:buChar char=""/>
              <a:defRPr/>
            </a:pPr>
            <a:r>
              <a:rPr lang="en-US" dirty="0" smtClean="0">
                <a:latin typeface="Calibri" pitchFamily="34" charset="0"/>
              </a:rPr>
              <a:t>Opportunity to address broad range of activities:</a:t>
            </a:r>
          </a:p>
          <a:p>
            <a:pPr marL="731520" lvl="1" indent="-274320">
              <a:buFont typeface="Wingdings"/>
              <a:buChar char=""/>
              <a:defRPr/>
            </a:pPr>
            <a:r>
              <a:rPr lang="en-US" sz="2300" dirty="0" smtClean="0">
                <a:latin typeface="Calibri" pitchFamily="34" charset="0"/>
              </a:rPr>
              <a:t>Acquisition</a:t>
            </a:r>
          </a:p>
          <a:p>
            <a:pPr marL="731520" lvl="1" indent="-274320">
              <a:buFont typeface="Wingdings"/>
              <a:buChar char=""/>
              <a:defRPr/>
            </a:pPr>
            <a:r>
              <a:rPr lang="en-US" sz="2300" dirty="0" smtClean="0">
                <a:latin typeface="Calibri" pitchFamily="34" charset="0"/>
              </a:rPr>
              <a:t>Relocation</a:t>
            </a:r>
          </a:p>
          <a:p>
            <a:pPr marL="731520" lvl="1" indent="-274320">
              <a:buFont typeface="Wingdings"/>
              <a:buChar char=""/>
              <a:defRPr/>
            </a:pPr>
            <a:r>
              <a:rPr lang="en-US" sz="2300" dirty="0" smtClean="0">
                <a:latin typeface="Calibri" pitchFamily="34" charset="0"/>
              </a:rPr>
              <a:t>Elevation</a:t>
            </a:r>
          </a:p>
          <a:p>
            <a:pPr marL="731520" lvl="1" indent="-274320">
              <a:buFont typeface="Wingdings"/>
              <a:buChar char=""/>
              <a:defRPr/>
            </a:pPr>
            <a:r>
              <a:rPr lang="en-US" sz="2300" dirty="0" smtClean="0">
                <a:latin typeface="Calibri" pitchFamily="34" charset="0"/>
              </a:rPr>
              <a:t>Infrastructure hardening</a:t>
            </a:r>
          </a:p>
          <a:p>
            <a:pPr marL="731520" lvl="1" indent="-274320">
              <a:buFont typeface="Wingdings"/>
              <a:buChar char=""/>
              <a:defRPr/>
            </a:pPr>
            <a:r>
              <a:rPr lang="en-US" sz="2300" dirty="0" smtClean="0">
                <a:latin typeface="Calibri" pitchFamily="34" charset="0"/>
              </a:rPr>
              <a:t>Pilot projects</a:t>
            </a:r>
          </a:p>
          <a:p>
            <a:pPr marL="996696" lvl="2">
              <a:buClr>
                <a:schemeClr val="accent3"/>
              </a:buClr>
              <a:buFont typeface="Arial"/>
              <a:buChar char="▪"/>
              <a:defRPr/>
            </a:pPr>
            <a:r>
              <a:rPr lang="en-US" sz="2300" dirty="0" smtClean="0">
                <a:latin typeface="Calibri" pitchFamily="34" charset="0"/>
              </a:rPr>
              <a:t>Water management systems</a:t>
            </a:r>
          </a:p>
          <a:p>
            <a:pPr marL="996696" lvl="2">
              <a:buClr>
                <a:schemeClr val="accent3"/>
              </a:buClr>
              <a:buFont typeface="Arial"/>
              <a:buChar char="▪"/>
              <a:defRPr/>
            </a:pPr>
            <a:r>
              <a:rPr lang="en-US" sz="2300" dirty="0" smtClean="0">
                <a:latin typeface="Calibri" pitchFamily="34" charset="0"/>
              </a:rPr>
              <a:t>Community communication systems</a:t>
            </a:r>
          </a:p>
          <a:p>
            <a:pPr marL="731520" lvl="1" indent="-274320">
              <a:buFont typeface="Wingdings"/>
              <a:buChar char=""/>
              <a:defRPr/>
            </a:pPr>
            <a:r>
              <a:rPr lang="en-US" sz="2300" dirty="0" smtClean="0">
                <a:latin typeface="Calibri" pitchFamily="34" charset="0"/>
              </a:rPr>
              <a:t>Research and Development </a:t>
            </a:r>
          </a:p>
          <a:p>
            <a:pPr marL="731520" lvl="1" indent="-274320">
              <a:buFont typeface="Wingdings"/>
              <a:buChar char=""/>
              <a:defRPr/>
            </a:pPr>
            <a:r>
              <a:rPr lang="en-US" sz="2300" dirty="0" smtClean="0">
                <a:latin typeface="Calibri" pitchFamily="34" charset="0"/>
              </a:rPr>
              <a:t>Economic Development / Business Accelerator</a:t>
            </a:r>
          </a:p>
          <a:p>
            <a:pPr marL="438912" indent="-320040">
              <a:spcBef>
                <a:spcPts val="0"/>
              </a:spcBef>
              <a:buFont typeface="Wingdings 2"/>
              <a:buChar char=""/>
              <a:defRPr/>
            </a:pPr>
            <a:endParaRPr lang="en-US" dirty="0" smtClean="0">
              <a:latin typeface="Calibri" pitchFamily="34" charset="0"/>
            </a:endParaRPr>
          </a:p>
          <a:p>
            <a:pPr marL="438912" indent="-320040">
              <a:spcBef>
                <a:spcPts val="0"/>
              </a:spcBef>
              <a:buFont typeface="Wingdings 2"/>
              <a:buChar char=""/>
              <a:defRPr/>
            </a:pPr>
            <a:r>
              <a:rPr lang="en-US" dirty="0" smtClean="0">
                <a:latin typeface="Calibri" pitchFamily="34" charset="0"/>
              </a:rPr>
              <a:t>“Pitch” project to other Federal agencies and philanthropic groups.</a:t>
            </a:r>
          </a:p>
          <a:p>
            <a:pPr marL="438912" indent="-320040">
              <a:spcBef>
                <a:spcPts val="0"/>
              </a:spcBef>
              <a:buFont typeface="Wingdings 2"/>
              <a:buChar char=""/>
              <a:defRPr/>
            </a:pPr>
            <a:endParaRPr lang="en-US" dirty="0" smtClean="0">
              <a:latin typeface="Calibri" pitchFamily="34" charset="0"/>
            </a:endParaRPr>
          </a:p>
          <a:p>
            <a:pPr marL="438912" indent="-320040">
              <a:spcBef>
                <a:spcPts val="0"/>
              </a:spcBef>
              <a:buFont typeface="Wingdings 2"/>
              <a:buChar char=""/>
              <a:defRPr/>
            </a:pPr>
            <a:r>
              <a:rPr lang="en-US" dirty="0" smtClean="0">
                <a:latin typeface="Calibri" pitchFamily="34" charset="0"/>
              </a:rPr>
              <a:t>Replicate.</a:t>
            </a:r>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32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State Housing Policy</a:t>
            </a:r>
            <a:endParaRPr lang="en-US" dirty="0">
              <a:solidFill>
                <a:schemeClr val="accent1"/>
              </a:solidFill>
            </a:endParaRPr>
          </a:p>
        </p:txBody>
      </p:sp>
      <p:sp>
        <p:nvSpPr>
          <p:cNvPr id="3" name="Content Placeholder 2"/>
          <p:cNvSpPr>
            <a:spLocks noGrp="1"/>
          </p:cNvSpPr>
          <p:nvPr>
            <p:ph sz="quarter" idx="1"/>
          </p:nvPr>
        </p:nvSpPr>
        <p:spPr/>
        <p:txBody>
          <a:bodyPr>
            <a:normAutofit lnSpcReduction="10000"/>
          </a:bodyPr>
          <a:lstStyle/>
          <a:p>
            <a:r>
              <a:rPr lang="en-US" dirty="0" smtClean="0"/>
              <a:t>Advisory Council is composed on a diverse group of leaders from across Virginia</a:t>
            </a:r>
          </a:p>
          <a:p>
            <a:r>
              <a:rPr lang="en-US" dirty="0" smtClean="0"/>
              <a:t>Held first meeting in March and scheduled to meet again in early September</a:t>
            </a:r>
          </a:p>
          <a:p>
            <a:r>
              <a:rPr lang="en-US" dirty="0" smtClean="0"/>
              <a:t>First action was to commission a research study to document the impact of housing on the broader state economy, the importance on housing in the economic development process, and how housing acts as a catalyst for community revitalization</a:t>
            </a:r>
          </a:p>
          <a:p>
            <a:r>
              <a:rPr lang="en-US" dirty="0" smtClean="0"/>
              <a:t>Advisory Council will report annually to the Governor on recommendations and findings</a:t>
            </a:r>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Virginia Housing Trust Fund</a:t>
            </a:r>
            <a:endParaRPr lang="en-US"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Reduce the cost of homeownership and rental housing</a:t>
            </a:r>
          </a:p>
          <a:p>
            <a:endParaRPr lang="en-US" dirty="0" smtClean="0"/>
          </a:p>
          <a:p>
            <a:r>
              <a:rPr lang="en-US" dirty="0" smtClean="0"/>
              <a:t>Provide continued support for efforts to reduce homelessness. </a:t>
            </a:r>
          </a:p>
          <a:p>
            <a:endParaRPr lang="en-US" dirty="0" smtClean="0"/>
          </a:p>
          <a:p>
            <a:r>
              <a:rPr lang="en-US" dirty="0" smtClean="0"/>
              <a:t>General fund allocation for FY 15 and FY 16</a:t>
            </a:r>
          </a:p>
          <a:p>
            <a:endParaRPr lang="en-US" dirty="0" smtClean="0"/>
          </a:p>
          <a:p>
            <a:r>
              <a:rPr lang="en-US" dirty="0" smtClean="0"/>
              <a:t>$4 million in each year; combined into one $8 million resource</a:t>
            </a:r>
          </a:p>
          <a:p>
            <a:endParaRPr lang="en-US" dirty="0" smtClean="0"/>
          </a:p>
          <a:p>
            <a:r>
              <a:rPr lang="en-US" dirty="0" smtClean="0"/>
              <a:t>Virginia Housing Trust Fund Structure and Use Plan  - </a:t>
            </a:r>
            <a:r>
              <a:rPr lang="en-US" dirty="0" smtClean="0">
                <a:hlinkClick r:id="rId2"/>
              </a:rPr>
              <a:t>www.dhcd.virginia.gov</a:t>
            </a:r>
            <a:endParaRPr lang="en-US" dirty="0" smtClean="0"/>
          </a:p>
          <a:p>
            <a:endParaRPr lang="en-US" dirty="0" smtClean="0"/>
          </a:p>
          <a:p>
            <a:r>
              <a:rPr lang="en-US" dirty="0" smtClean="0"/>
              <a:t>Applications due September 3, 2015</a:t>
            </a:r>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l"/>
            <a:r>
              <a:rPr lang="en-US" dirty="0" smtClean="0">
                <a:solidFill>
                  <a:schemeClr val="accent1"/>
                </a:solidFill>
                <a:cs typeface="Times New Roman" pitchFamily="18" charset="0"/>
              </a:rPr>
              <a:t>Virginia Housing Trust Fund Allocation</a:t>
            </a:r>
            <a:endParaRPr lang="en-US" dirty="0">
              <a:solidFill>
                <a:schemeClr val="accent1"/>
              </a:solidFill>
            </a:endParaRPr>
          </a:p>
        </p:txBody>
      </p:sp>
      <p:sp>
        <p:nvSpPr>
          <p:cNvPr id="6" name="Slide Number Placeholder 4"/>
          <p:cNvSpPr>
            <a:spLocks noGrp="1"/>
          </p:cNvSpPr>
          <p:nvPr>
            <p:ph type="sldNum" sz="quarter" idx="12"/>
          </p:nvPr>
        </p:nvSpPr>
        <p:spPr/>
        <p:txBody>
          <a:bodyPr/>
          <a:lstStyle/>
          <a:p>
            <a:fld id="{30A04251-4DE2-4201-AD5B-5D65A7D6326A}" type="slidenum">
              <a:rPr lang="en-US" smtClean="0"/>
              <a:pPr/>
              <a:t>6</a:t>
            </a:fld>
            <a:endParaRPr lang="en-US" dirty="0"/>
          </a:p>
        </p:txBody>
      </p:sp>
      <p:sp>
        <p:nvSpPr>
          <p:cNvPr id="4" name="Title 1"/>
          <p:cNvSpPr txBox="1">
            <a:spLocks/>
          </p:cNvSpPr>
          <p:nvPr/>
        </p:nvSpPr>
        <p:spPr>
          <a:xfrm>
            <a:off x="381000" y="457200"/>
            <a:ext cx="8229600" cy="838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1"/>
              </a:solidFill>
              <a:effectLst/>
              <a:uLnTx/>
              <a:uFillTx/>
              <a:latin typeface="+mj-lt"/>
              <a:ea typeface="+mj-ea"/>
              <a:cs typeface="Times New Roman" pitchFamily="18" charset="0"/>
            </a:endParaRPr>
          </a:p>
        </p:txBody>
      </p:sp>
      <p:graphicFrame>
        <p:nvGraphicFramePr>
          <p:cNvPr id="5" name="Content Placeholder 3"/>
          <p:cNvGraphicFramePr>
            <a:graphicFrameLocks/>
          </p:cNvGraphicFramePr>
          <p:nvPr/>
        </p:nvGraphicFramePr>
        <p:xfrm>
          <a:off x="457200" y="1371600"/>
          <a:ext cx="8229598" cy="4036454"/>
        </p:xfrm>
        <a:graphic>
          <a:graphicData uri="http://schemas.openxmlformats.org/drawingml/2006/table">
            <a:tbl>
              <a:tblPr firstRow="1" bandRow="1">
                <a:tableStyleId>{5C22544A-7EE6-4342-B048-85BDC9FD1C3A}</a:tableStyleId>
              </a:tblPr>
              <a:tblGrid>
                <a:gridCol w="5410200"/>
                <a:gridCol w="2819398"/>
              </a:tblGrid>
              <a:tr h="838200">
                <a:tc>
                  <a:txBody>
                    <a:bodyPr/>
                    <a:lstStyle/>
                    <a:p>
                      <a:endParaRPr lang="en-US" dirty="0"/>
                    </a:p>
                  </a:txBody>
                  <a:tcPr/>
                </a:tc>
                <a:tc>
                  <a:txBody>
                    <a:bodyPr/>
                    <a:lstStyle/>
                    <a:p>
                      <a:endParaRPr lang="en-US" dirty="0"/>
                    </a:p>
                  </a:txBody>
                  <a:tcPr/>
                </a:tc>
              </a:tr>
              <a:tr h="486292">
                <a:tc>
                  <a:txBody>
                    <a:bodyPr/>
                    <a:lstStyle/>
                    <a:p>
                      <a:r>
                        <a:rPr lang="en-US" b="1" dirty="0" smtClean="0">
                          <a:latin typeface="+mn-lt"/>
                          <a:cs typeface="Times New Roman" pitchFamily="18" charset="0"/>
                        </a:rPr>
                        <a:t>Loans</a:t>
                      </a:r>
                      <a:endParaRPr lang="en-US" b="1" dirty="0">
                        <a:latin typeface="+mn-lt"/>
                        <a:cs typeface="Times New Roman" pitchFamily="18" charset="0"/>
                      </a:endParaRPr>
                    </a:p>
                  </a:txBody>
                  <a:tcPr/>
                </a:tc>
                <a:tc>
                  <a:txBody>
                    <a:bodyPr/>
                    <a:lstStyle/>
                    <a:p>
                      <a:pPr algn="ctr"/>
                      <a:endParaRPr lang="en-US" dirty="0">
                        <a:latin typeface="+mn-lt"/>
                        <a:cs typeface="Times New Roman" pitchFamily="18" charset="0"/>
                      </a:endParaRPr>
                    </a:p>
                  </a:txBody>
                  <a:tcPr/>
                </a:tc>
              </a:tr>
              <a:tr h="246617">
                <a:tc>
                  <a:txBody>
                    <a:bodyPr/>
                    <a:lstStyle/>
                    <a:p>
                      <a:r>
                        <a:rPr lang="en-US" baseline="0" dirty="0" smtClean="0">
                          <a:latin typeface="+mn-lt"/>
                          <a:cs typeface="Times New Roman" pitchFamily="18" charset="0"/>
                        </a:rPr>
                        <a:t>  Competitive Loan Pool</a:t>
                      </a:r>
                      <a:endParaRPr lang="en-US" dirty="0">
                        <a:latin typeface="+mn-lt"/>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Times New Roman" pitchFamily="18" charset="0"/>
                        </a:rPr>
                        <a:t>$5.5</a:t>
                      </a:r>
                      <a:r>
                        <a:rPr lang="en-US" baseline="0" dirty="0" smtClean="0">
                          <a:latin typeface="+mn-lt"/>
                          <a:cs typeface="Times New Roman" pitchFamily="18" charset="0"/>
                        </a:rPr>
                        <a:t>M</a:t>
                      </a:r>
                      <a:endParaRPr lang="en-US" dirty="0" smtClean="0">
                        <a:latin typeface="+mn-lt"/>
                        <a:cs typeface="Times New Roman" pitchFamily="18" charset="0"/>
                      </a:endParaRPr>
                    </a:p>
                  </a:txBody>
                  <a:tcPr/>
                </a:tc>
              </a:tr>
              <a:tr h="261857">
                <a:tc>
                  <a:txBody>
                    <a:bodyPr/>
                    <a:lstStyle/>
                    <a:p>
                      <a:r>
                        <a:rPr lang="en-US" dirty="0" smtClean="0">
                          <a:latin typeface="+mn-lt"/>
                          <a:cs typeface="Times New Roman" pitchFamily="18" charset="0"/>
                        </a:rPr>
                        <a:t>  Comprehensive Neighborhood</a:t>
                      </a:r>
                      <a:r>
                        <a:rPr lang="en-US" baseline="0" dirty="0" smtClean="0">
                          <a:latin typeface="+mn-lt"/>
                          <a:cs typeface="Times New Roman" pitchFamily="18" charset="0"/>
                        </a:rPr>
                        <a:t> Revitalization Pilot</a:t>
                      </a:r>
                      <a:endParaRPr lang="en-US" dirty="0" smtClean="0">
                        <a:latin typeface="+mn-lt"/>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n-lt"/>
                          <a:cs typeface="Times New Roman" pitchFamily="18" charset="0"/>
                        </a:rPr>
                        <a:t>$1.5M</a:t>
                      </a:r>
                    </a:p>
                  </a:txBody>
                  <a:tcPr/>
                </a:tc>
              </a:tr>
              <a:tr h="486292">
                <a:tc>
                  <a:txBody>
                    <a:bodyPr/>
                    <a:lstStyle/>
                    <a:p>
                      <a:r>
                        <a:rPr lang="en-US" b="1" dirty="0" smtClean="0">
                          <a:latin typeface="+mn-lt"/>
                          <a:cs typeface="Times New Roman" pitchFamily="18" charset="0"/>
                        </a:rPr>
                        <a:t>Grants</a:t>
                      </a:r>
                      <a:endParaRPr lang="en-US" b="1" dirty="0">
                        <a:latin typeface="+mn-lt"/>
                        <a:cs typeface="Times New Roman" pitchFamily="18" charset="0"/>
                      </a:endParaRPr>
                    </a:p>
                  </a:txBody>
                  <a:tcPr/>
                </a:tc>
                <a:tc>
                  <a:txBody>
                    <a:bodyPr/>
                    <a:lstStyle/>
                    <a:p>
                      <a:pPr algn="r"/>
                      <a:endParaRPr lang="en-US" dirty="0">
                        <a:latin typeface="+mn-lt"/>
                        <a:cs typeface="Times New Roman" pitchFamily="18" charset="0"/>
                      </a:endParaRPr>
                    </a:p>
                  </a:txBody>
                  <a:tcPr/>
                </a:tc>
              </a:tr>
              <a:tr h="521566">
                <a:tc>
                  <a:txBody>
                    <a:bodyPr/>
                    <a:lstStyle/>
                    <a:p>
                      <a:r>
                        <a:rPr lang="en-US" dirty="0" smtClean="0">
                          <a:latin typeface="+mn-lt"/>
                          <a:cs typeface="Times New Roman" pitchFamily="18" charset="0"/>
                        </a:rPr>
                        <a:t>Homeless Reduction</a:t>
                      </a:r>
                      <a:r>
                        <a:rPr lang="en-US" baseline="0" dirty="0" smtClean="0">
                          <a:latin typeface="+mn-lt"/>
                          <a:cs typeface="Times New Roman" pitchFamily="18" charset="0"/>
                        </a:rPr>
                        <a:t> Competitive Grant Pool</a:t>
                      </a:r>
                      <a:endParaRPr lang="en-US" dirty="0">
                        <a:latin typeface="+mn-lt"/>
                        <a:cs typeface="Times New Roman" pitchFamily="18" charset="0"/>
                      </a:endParaRPr>
                    </a:p>
                  </a:txBody>
                  <a:tcPr/>
                </a:tc>
                <a:tc>
                  <a:txBody>
                    <a:bodyPr/>
                    <a:lstStyle/>
                    <a:p>
                      <a:pPr algn="r"/>
                      <a:r>
                        <a:rPr lang="en-US" dirty="0" smtClean="0">
                          <a:latin typeface="+mn-lt"/>
                          <a:cs typeface="Times New Roman" pitchFamily="18" charset="0"/>
                        </a:rPr>
                        <a:t>$1.0M</a:t>
                      </a:r>
                      <a:endParaRPr lang="en-US" dirty="0">
                        <a:latin typeface="+mn-lt"/>
                        <a:cs typeface="Times New Roman" pitchFamily="18" charset="0"/>
                      </a:endParaRPr>
                    </a:p>
                  </a:txBody>
                  <a:tcPr/>
                </a:tc>
              </a:tr>
              <a:tr h="486292">
                <a:tc>
                  <a:txBody>
                    <a:bodyPr/>
                    <a:lstStyle/>
                    <a:p>
                      <a:r>
                        <a:rPr lang="en-US" b="1" dirty="0" smtClean="0">
                          <a:latin typeface="+mn-lt"/>
                          <a:cs typeface="Times New Roman" pitchFamily="18" charset="0"/>
                        </a:rPr>
                        <a:t>Administration</a:t>
                      </a:r>
                      <a:endParaRPr lang="en-US" b="1" dirty="0">
                        <a:latin typeface="+mn-lt"/>
                        <a:cs typeface="Times New Roman" pitchFamily="18" charset="0"/>
                      </a:endParaRPr>
                    </a:p>
                  </a:txBody>
                  <a:tcPr/>
                </a:tc>
                <a:tc>
                  <a:txBody>
                    <a:bodyPr/>
                    <a:lstStyle/>
                    <a:p>
                      <a:pPr algn="r"/>
                      <a:r>
                        <a:rPr lang="en-US" dirty="0" smtClean="0">
                          <a:latin typeface="+mn-lt"/>
                          <a:cs typeface="Times New Roman" pitchFamily="18" charset="0"/>
                        </a:rPr>
                        <a:t>$160,000</a:t>
                      </a:r>
                      <a:endParaRPr lang="en-US" dirty="0">
                        <a:latin typeface="+mn-lt"/>
                        <a:cs typeface="Times New Roman" pitchFamily="18" charset="0"/>
                      </a:endParaRPr>
                    </a:p>
                  </a:txBody>
                  <a:tcPr/>
                </a:tc>
              </a:tr>
              <a:tr h="486292">
                <a:tc>
                  <a:txBody>
                    <a:bodyPr/>
                    <a:lstStyle/>
                    <a:p>
                      <a:r>
                        <a:rPr lang="en-US" b="1" dirty="0" smtClean="0">
                          <a:latin typeface="+mn-lt"/>
                          <a:cs typeface="Times New Roman" pitchFamily="18" charset="0"/>
                        </a:rPr>
                        <a:t>Total</a:t>
                      </a:r>
                      <a:endParaRPr lang="en-US" b="1" dirty="0">
                        <a:latin typeface="+mn-lt"/>
                        <a:cs typeface="Times New Roman" pitchFamily="18" charset="0"/>
                      </a:endParaRPr>
                    </a:p>
                  </a:txBody>
                  <a:tcPr/>
                </a:tc>
                <a:tc>
                  <a:txBody>
                    <a:bodyPr/>
                    <a:lstStyle/>
                    <a:p>
                      <a:pPr algn="r"/>
                      <a:r>
                        <a:rPr lang="en-US" dirty="0" smtClean="0">
                          <a:latin typeface="+mn-lt"/>
                          <a:cs typeface="Times New Roman" pitchFamily="18" charset="0"/>
                        </a:rPr>
                        <a:t>$8.16M</a:t>
                      </a:r>
                      <a:endParaRPr lang="en-US" dirty="0">
                        <a:latin typeface="+mn-lt"/>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VHTF Key Provisions</a:t>
            </a:r>
            <a:endParaRPr lang="en-US" dirty="0">
              <a:solidFill>
                <a:schemeClr val="accent1"/>
              </a:solidFill>
            </a:endParaRPr>
          </a:p>
        </p:txBody>
      </p:sp>
      <p:sp>
        <p:nvSpPr>
          <p:cNvPr id="3" name="Content Placeholder 2"/>
          <p:cNvSpPr>
            <a:spLocks noGrp="1"/>
          </p:cNvSpPr>
          <p:nvPr>
            <p:ph sz="quarter" idx="1"/>
          </p:nvPr>
        </p:nvSpPr>
        <p:spPr/>
        <p:txBody>
          <a:bodyPr>
            <a:normAutofit lnSpcReduction="10000"/>
          </a:bodyPr>
          <a:lstStyle/>
          <a:p>
            <a:r>
              <a:rPr lang="en-US" dirty="0" smtClean="0"/>
              <a:t>At least 80 percent of the Fund must be used as flexible financing for low-interest loans through eligible organizations.</a:t>
            </a:r>
          </a:p>
          <a:p>
            <a:endParaRPr lang="en-US" dirty="0" smtClean="0"/>
          </a:p>
          <a:p>
            <a:r>
              <a:rPr lang="en-US" dirty="0" smtClean="0"/>
              <a:t>Up to 20 percent of the Fund may be used for grants for targeted efforts to reduce homelessness</a:t>
            </a:r>
          </a:p>
          <a:p>
            <a:endParaRPr lang="en-US" dirty="0" smtClean="0"/>
          </a:p>
          <a:p>
            <a:r>
              <a:rPr lang="en-US" dirty="0" smtClean="0"/>
              <a:t>Loans structured to maximize leveraging opportunities and are repaid to the Fund</a:t>
            </a:r>
          </a:p>
          <a:p>
            <a:endParaRPr lang="en-US" dirty="0" smtClean="0"/>
          </a:p>
          <a:p>
            <a:r>
              <a:rPr lang="en-US" dirty="0" smtClean="0"/>
              <a:t>Strong link back to state housing policy</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VHTF Competitive Loan Pool</a:t>
            </a:r>
            <a:endParaRPr lang="en-US" dirty="0">
              <a:solidFill>
                <a:schemeClr val="accent1"/>
              </a:solidFill>
            </a:endParaRPr>
          </a:p>
        </p:txBody>
      </p:sp>
      <p:sp>
        <p:nvSpPr>
          <p:cNvPr id="3" name="Content Placeholder 2"/>
          <p:cNvSpPr>
            <a:spLocks noGrp="1"/>
          </p:cNvSpPr>
          <p:nvPr>
            <p:ph sz="quarter" idx="1"/>
          </p:nvPr>
        </p:nvSpPr>
        <p:spPr/>
        <p:txBody>
          <a:bodyPr>
            <a:normAutofit/>
          </a:bodyPr>
          <a:lstStyle/>
          <a:p>
            <a:r>
              <a:rPr lang="en-US" dirty="0" smtClean="0"/>
              <a:t>Eligible uses for this 80 percent include:</a:t>
            </a:r>
          </a:p>
          <a:p>
            <a:endParaRPr lang="en-US" dirty="0" smtClean="0"/>
          </a:p>
          <a:p>
            <a:pPr lvl="1"/>
            <a:r>
              <a:rPr lang="en-US" dirty="0" smtClean="0"/>
              <a:t>Affordable rental housing – new construction, rehabilitation, acquisition </a:t>
            </a:r>
          </a:p>
          <a:p>
            <a:endParaRPr lang="en-US" dirty="0" smtClean="0"/>
          </a:p>
          <a:p>
            <a:pPr lvl="1"/>
            <a:r>
              <a:rPr lang="en-US" dirty="0" smtClean="0"/>
              <a:t>Down payment and closing cost assistance for homebuyers</a:t>
            </a:r>
          </a:p>
          <a:p>
            <a:endParaRPr lang="en-US" dirty="0" smtClean="0"/>
          </a:p>
          <a:p>
            <a:pPr lvl="1"/>
            <a:r>
              <a:rPr lang="en-US" dirty="0" smtClean="0"/>
              <a:t>Short, medium and long term loans to reduce the cost of homeownership and rental housing</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VHTF Homeless Reduction Grants</a:t>
            </a:r>
            <a:endParaRPr lang="en-US" dirty="0">
              <a:solidFill>
                <a:schemeClr val="accent1"/>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Up to 20 percent of the Fund may be used for grants for targeted efforts to reduce homelessness, including:</a:t>
            </a:r>
          </a:p>
          <a:p>
            <a:endParaRPr lang="en-US" dirty="0" smtClean="0"/>
          </a:p>
          <a:p>
            <a:pPr lvl="1"/>
            <a:r>
              <a:rPr lang="en-US" sz="2600" dirty="0" smtClean="0"/>
              <a:t>Temporary rental assistance, not to exceed one year</a:t>
            </a:r>
          </a:p>
          <a:p>
            <a:endParaRPr lang="en-US" dirty="0" smtClean="0"/>
          </a:p>
          <a:p>
            <a:pPr lvl="1"/>
            <a:r>
              <a:rPr lang="en-US" sz="2600" dirty="0" smtClean="0"/>
              <a:t>Housing stabilization services in permanent supportive  housing</a:t>
            </a:r>
          </a:p>
          <a:p>
            <a:endParaRPr lang="en-US" dirty="0" smtClean="0"/>
          </a:p>
          <a:p>
            <a:pPr lvl="1"/>
            <a:r>
              <a:rPr lang="en-US" sz="2600" dirty="0" smtClean="0"/>
              <a:t>Mortgage foreclosure counseling – targeting localities with the highest foreclosure rates</a:t>
            </a:r>
          </a:p>
          <a:p>
            <a:endParaRPr lang="en-US" dirty="0" smtClean="0"/>
          </a:p>
          <a:p>
            <a:pPr lvl="1"/>
            <a:r>
              <a:rPr lang="en-US" sz="2600" dirty="0" smtClean="0"/>
              <a:t>Pre-development assistance for permanent supportive housing and long-term housing options for the homeless</a:t>
            </a:r>
          </a:p>
          <a:p>
            <a:endParaRPr lang="en-US" dirty="0"/>
          </a:p>
        </p:txBody>
      </p:sp>
      <p:sp>
        <p:nvSpPr>
          <p:cNvPr id="4" name="Slide Number Placeholder 3"/>
          <p:cNvSpPr>
            <a:spLocks noGrp="1"/>
          </p:cNvSpPr>
          <p:nvPr>
            <p:ph type="sldNum" sz="quarter" idx="12"/>
          </p:nvPr>
        </p:nvSpPr>
        <p:spPr/>
        <p:txBody>
          <a:bodyPr/>
          <a:lstStyle/>
          <a:p>
            <a:fld id="{868AAA09-D75A-4F22-A201-89FDA099DDA7}"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1011</TotalTime>
  <Words>1303</Words>
  <Application>Microsoft Office PowerPoint</Application>
  <PresentationFormat>On-screen Show (4:3)</PresentationFormat>
  <Paragraphs>266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Equity</vt:lpstr>
      <vt:lpstr>Overview of Developments in State Housing Policy</vt:lpstr>
      <vt:lpstr>Overview</vt:lpstr>
      <vt:lpstr>State Housing Policy</vt:lpstr>
      <vt:lpstr>State Housing Policy</vt:lpstr>
      <vt:lpstr>Virginia Housing Trust Fund</vt:lpstr>
      <vt:lpstr>Virginia Housing Trust Fund Allocation</vt:lpstr>
      <vt:lpstr>VHTF Key Provisions</vt:lpstr>
      <vt:lpstr>VHTF Competitive Loan Pool</vt:lpstr>
      <vt:lpstr>VHTF Homeless Reduction Grants</vt:lpstr>
      <vt:lpstr>Homeless Services System</vt:lpstr>
      <vt:lpstr>Homeless Services System</vt:lpstr>
      <vt:lpstr>Homeless Services System</vt:lpstr>
      <vt:lpstr>Homeless Services System</vt:lpstr>
      <vt:lpstr>Reduction in Homelessness</vt:lpstr>
      <vt:lpstr>Reduction in Homelessness</vt:lpstr>
      <vt:lpstr>Reduction in Homelessness</vt:lpstr>
      <vt:lpstr>Additional Resources</vt:lpstr>
      <vt:lpstr>Governor’s Coordinating Council on Homelessness</vt:lpstr>
      <vt:lpstr>Housing and Supportive Services</vt:lpstr>
      <vt:lpstr>Housing and Supportive Services</vt:lpstr>
      <vt:lpstr>Housing and Supportive Services</vt:lpstr>
      <vt:lpstr>The HSS Challenge/Mission</vt:lpstr>
      <vt:lpstr>HSS Process</vt:lpstr>
      <vt:lpstr>HSS Lessons Learned</vt:lpstr>
      <vt:lpstr>HSS Lessons Learned</vt:lpstr>
      <vt:lpstr>National Disaster Resiliency Competition</vt:lpstr>
      <vt:lpstr>National Disaster Resiliency Competition</vt:lpstr>
      <vt:lpstr>Target Area</vt:lpstr>
      <vt:lpstr>Our Purpose</vt:lpstr>
      <vt:lpstr>Project Goals</vt:lpstr>
      <vt:lpstr>Community Engagement</vt:lpstr>
      <vt:lpstr>Innovation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Developments in State Housing Policy</dc:title>
  <dc:creator>Bill Shelton</dc:creator>
  <cp:lastModifiedBy>fuu45838</cp:lastModifiedBy>
  <cp:revision>66</cp:revision>
  <dcterms:created xsi:type="dcterms:W3CDTF">2015-07-10T12:18:14Z</dcterms:created>
  <dcterms:modified xsi:type="dcterms:W3CDTF">2015-07-15T00:15:49Z</dcterms:modified>
</cp:coreProperties>
</file>