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90" r:id="rId3"/>
    <p:sldId id="295" r:id="rId4"/>
    <p:sldId id="297" r:id="rId5"/>
    <p:sldId id="258" r:id="rId6"/>
    <p:sldId id="291" r:id="rId7"/>
    <p:sldId id="259" r:id="rId8"/>
    <p:sldId id="261" r:id="rId9"/>
    <p:sldId id="260" r:id="rId10"/>
    <p:sldId id="262" r:id="rId11"/>
    <p:sldId id="263" r:id="rId12"/>
    <p:sldId id="264" r:id="rId13"/>
    <p:sldId id="265" r:id="rId14"/>
    <p:sldId id="266" r:id="rId15"/>
    <p:sldId id="267"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92" r:id="rId30"/>
    <p:sldId id="293" r:id="rId31"/>
    <p:sldId id="294" r:id="rId32"/>
    <p:sldId id="287" r:id="rId33"/>
  </p:sldIdLst>
  <p:sldSz cx="9144000" cy="6858000" type="screen4x3"/>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2"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34" y="-84"/>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ov.virginia.gov\VDHShare\Commish\JCzarda\SIMS%20Project\Top%2010%20cause%20of%20death%20in%20virginia%20by%20percentage%202013.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tk96409\AppData\Local\Microsoft\Windows\Temporary%20Internet%20Files\Content.IE5\E879AX1X\raw_data.csv"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4000" b="0" i="0" u="none" strike="noStrike" kern="1200" spc="0" baseline="0">
                <a:solidFill>
                  <a:schemeClr val="tx1">
                    <a:lumMod val="65000"/>
                    <a:lumOff val="35000"/>
                  </a:schemeClr>
                </a:solidFill>
                <a:latin typeface="+mn-lt"/>
                <a:ea typeface="+mn-ea"/>
                <a:cs typeface="+mn-cs"/>
              </a:defRPr>
            </a:pPr>
            <a:r>
              <a:rPr lang="en-US" sz="4000" b="1" baseline="0" dirty="0" smtClean="0">
                <a:solidFill>
                  <a:schemeClr val="tx1"/>
                </a:solidFill>
              </a:rPr>
              <a:t>Life Expectancy </a:t>
            </a:r>
          </a:p>
          <a:p>
            <a:pPr>
              <a:defRPr sz="4000" b="0" i="0" u="none" strike="noStrike" kern="1200" spc="0" baseline="0">
                <a:solidFill>
                  <a:schemeClr val="tx1">
                    <a:lumMod val="65000"/>
                    <a:lumOff val="35000"/>
                  </a:schemeClr>
                </a:solidFill>
                <a:latin typeface="+mn-lt"/>
                <a:ea typeface="+mn-ea"/>
                <a:cs typeface="+mn-cs"/>
              </a:defRPr>
            </a:pPr>
            <a:r>
              <a:rPr lang="en-US" sz="4000" b="1" baseline="0" dirty="0" smtClean="0">
                <a:solidFill>
                  <a:schemeClr val="tx1"/>
                </a:solidFill>
              </a:rPr>
              <a:t>1900, 2013 </a:t>
            </a:r>
            <a:endParaRPr lang="en-US" sz="4000" b="1" baseline="0" dirty="0">
              <a:solidFill>
                <a:schemeClr val="tx1"/>
              </a:solidFill>
            </a:endParaRPr>
          </a:p>
        </c:rich>
      </c:tx>
      <c:layout>
        <c:manualLayout>
          <c:xMode val="edge"/>
          <c:yMode val="edge"/>
          <c:x val="0.29196581196581312"/>
          <c:y val="1.0893246187363832E-2"/>
        </c:manualLayout>
      </c:layout>
      <c:overlay val="0"/>
      <c:spPr>
        <a:noFill/>
        <a:ln>
          <a:noFill/>
        </a:ln>
        <a:effectLst/>
      </c:spPr>
    </c:title>
    <c:autoTitleDeleted val="0"/>
    <c:plotArea>
      <c:layout/>
      <c:barChart>
        <c:barDir val="bar"/>
        <c:grouping val="clustered"/>
        <c:varyColors val="0"/>
        <c:ser>
          <c:idx val="0"/>
          <c:order val="0"/>
          <c:tx>
            <c:strRef>
              <c:f>Sheet1!$B$1</c:f>
              <c:strCache>
                <c:ptCount val="1"/>
                <c:pt idx="0">
                  <c:v>Age (Years)</c:v>
                </c:pt>
              </c:strCache>
            </c:strRef>
          </c:tx>
          <c:spPr>
            <a:solidFill>
              <a:srgbClr val="00B0F0"/>
            </a:solidFill>
            <a:ln w="76200">
              <a:noFill/>
            </a:ln>
            <a:effectLst/>
          </c:spPr>
          <c:invertIfNegative val="0"/>
          <c:dLbls>
            <c:dLbl>
              <c:idx val="0"/>
              <c:delete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1"/>
                <c:pt idx="0">
                  <c:v>Category 1</c:v>
                </c:pt>
              </c:strCache>
            </c:strRef>
          </c:cat>
          <c:val>
            <c:numRef>
              <c:f>Sheet1!$B$2:$B$5</c:f>
              <c:numCache>
                <c:formatCode>General</c:formatCode>
                <c:ptCount val="4"/>
                <c:pt idx="0">
                  <c:v>50.6</c:v>
                </c:pt>
              </c:numCache>
            </c:numRef>
          </c:val>
        </c:ser>
        <c:ser>
          <c:idx val="1"/>
          <c:order val="1"/>
          <c:tx>
            <c:strRef>
              <c:f>Sheet1!$C$1</c:f>
              <c:strCache>
                <c:ptCount val="1"/>
                <c:pt idx="0">
                  <c:v>Column1</c:v>
                </c:pt>
              </c:strCache>
            </c:strRef>
          </c:tx>
          <c:spPr>
            <a:solidFill>
              <a:schemeClr val="accent2"/>
            </a:solidFill>
            <a:ln>
              <a:noFill/>
            </a:ln>
            <a:effectLst/>
          </c:spPr>
          <c:invertIfNegative val="0"/>
          <c:cat>
            <c:strRef>
              <c:f>Sheet1!$A$2:$A$5</c:f>
              <c:strCache>
                <c:ptCount val="1"/>
                <c:pt idx="0">
                  <c:v>Category 1</c:v>
                </c:pt>
              </c:strCache>
            </c:strRef>
          </c:cat>
          <c:val>
            <c:numRef>
              <c:f>Sheet1!$C$2:$C$5</c:f>
              <c:numCache>
                <c:formatCode>General</c:formatCode>
                <c:ptCount val="4"/>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Sheet1!$A$2:$A$5</c:f>
              <c:strCache>
                <c:ptCount val="1"/>
                <c:pt idx="0">
                  <c:v>Category 1</c:v>
                </c:pt>
              </c:strCache>
            </c:strRef>
          </c:cat>
          <c:val>
            <c:numRef>
              <c:f>Sheet1!$D$2:$D$5</c:f>
              <c:numCache>
                <c:formatCode>General</c:formatCode>
                <c:ptCount val="4"/>
              </c:numCache>
            </c:numRef>
          </c:val>
        </c:ser>
        <c:dLbls>
          <c:showLegendKey val="0"/>
          <c:showVal val="0"/>
          <c:showCatName val="0"/>
          <c:showSerName val="0"/>
          <c:showPercent val="0"/>
          <c:showBubbleSize val="0"/>
        </c:dLbls>
        <c:gapWidth val="182"/>
        <c:axId val="77632640"/>
        <c:axId val="77634176"/>
      </c:barChart>
      <c:catAx>
        <c:axId val="77632640"/>
        <c:scaling>
          <c:orientation val="minMax"/>
        </c:scaling>
        <c:delete val="1"/>
        <c:axPos val="l"/>
        <c:numFmt formatCode="General" sourceLinked="1"/>
        <c:majorTickMark val="none"/>
        <c:minorTickMark val="none"/>
        <c:tickLblPos val="none"/>
        <c:crossAx val="77634176"/>
        <c:crosses val="autoZero"/>
        <c:auto val="1"/>
        <c:lblAlgn val="ctr"/>
        <c:lblOffset val="100"/>
        <c:noMultiLvlLbl val="0"/>
      </c:catAx>
      <c:valAx>
        <c:axId val="77634176"/>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77632640"/>
        <c:crosses val="autoZero"/>
        <c:crossBetween val="between"/>
      </c:valAx>
      <c:spPr>
        <a:noFill/>
        <a:ln>
          <a:noFill/>
        </a:ln>
        <a:effectLst/>
      </c:spPr>
    </c:plotArea>
    <c:legend>
      <c:legendPos val="b"/>
      <c:legendEntry>
        <c:idx val="0"/>
        <c:delete val="1"/>
      </c:legendEntry>
      <c:legendEntry>
        <c:idx val="1"/>
        <c:delete val="1"/>
      </c:legendEntry>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Leading</a:t>
            </a:r>
            <a:r>
              <a:rPr lang="en-US" baseline="0"/>
              <a:t> Cause of Death </a:t>
            </a:r>
            <a:r>
              <a:rPr lang="en-US"/>
              <a:t>In Virginia </a:t>
            </a:r>
          </a:p>
          <a:p>
            <a:pPr>
              <a:defRPr/>
            </a:pPr>
            <a:r>
              <a:rPr lang="en-US"/>
              <a:t>By Percentage of All Deaths 2013</a:t>
            </a:r>
          </a:p>
        </c:rich>
      </c:tx>
      <c:layout/>
      <c:overlay val="0"/>
    </c:title>
    <c:autoTitleDeleted val="0"/>
    <c:view3D>
      <c:rotX val="0"/>
      <c:rotY val="10"/>
      <c:rAngAx val="0"/>
      <c:perspective val="30"/>
    </c:view3D>
    <c:floor>
      <c:thickness val="0"/>
    </c:floor>
    <c:sideWall>
      <c:thickness val="0"/>
    </c:sideWall>
    <c:backWall>
      <c:thickness val="0"/>
    </c:backWall>
    <c:plotArea>
      <c:layout/>
      <c:bar3DChart>
        <c:barDir val="col"/>
        <c:grouping val="clustered"/>
        <c:varyColors val="1"/>
        <c:ser>
          <c:idx val="0"/>
          <c:order val="0"/>
          <c:tx>
            <c:strRef>
              <c:f>Sheet1!$B$1</c:f>
              <c:strCache>
                <c:ptCount val="1"/>
                <c:pt idx="0">
                  <c:v>Percentage of All Deaths</c:v>
                </c:pt>
              </c:strCache>
            </c:strRef>
          </c:tx>
          <c:invertIfNegative val="0"/>
          <c:dPt>
            <c:idx val="0"/>
            <c:invertIfNegative val="0"/>
            <c:bubble3D val="0"/>
            <c:spPr>
              <a:solidFill>
                <a:srgbClr val="FF0000"/>
              </a:solidFill>
            </c:spPr>
          </c:dPt>
          <c:dPt>
            <c:idx val="1"/>
            <c:invertIfNegative val="0"/>
            <c:bubble3D val="0"/>
            <c:spPr>
              <a:solidFill>
                <a:srgbClr val="FFC000"/>
              </a:solidFill>
            </c:spPr>
          </c:dPt>
          <c:dPt>
            <c:idx val="2"/>
            <c:invertIfNegative val="0"/>
            <c:bubble3D val="0"/>
            <c:spPr>
              <a:solidFill>
                <a:srgbClr val="FFFF00"/>
              </a:solidFill>
            </c:spPr>
          </c:dPt>
          <c:dPt>
            <c:idx val="3"/>
            <c:invertIfNegative val="0"/>
            <c:bubble3D val="0"/>
            <c:spPr>
              <a:solidFill>
                <a:srgbClr val="7030A0"/>
              </a:solidFill>
            </c:spPr>
          </c:dPt>
          <c:cat>
            <c:strRef>
              <c:f>Sheet1!$A$2:$A$11</c:f>
              <c:strCache>
                <c:ptCount val="10"/>
                <c:pt idx="0">
                  <c:v>Malignant neoplasms</c:v>
                </c:pt>
                <c:pt idx="1">
                  <c:v>Diseases of heart </c:v>
                </c:pt>
                <c:pt idx="2">
                  <c:v>Cerebrovascular diseases</c:v>
                </c:pt>
                <c:pt idx="3">
                  <c:v>Chronic lower respiratory diseases</c:v>
                </c:pt>
                <c:pt idx="4">
                  <c:v>Accidents (unintentional injuries)</c:v>
                </c:pt>
                <c:pt idx="5">
                  <c:v>Alzheimer's disease</c:v>
                </c:pt>
                <c:pt idx="6">
                  <c:v>Diabetes mellitus</c:v>
                </c:pt>
                <c:pt idx="7">
                  <c:v>Nephritis, nephrotic syndrome and nephrosis</c:v>
                </c:pt>
                <c:pt idx="8">
                  <c:v>Septicemia</c:v>
                </c:pt>
                <c:pt idx="9">
                  <c:v>Influenza and pneumonia</c:v>
                </c:pt>
              </c:strCache>
            </c:strRef>
          </c:cat>
          <c:val>
            <c:numRef>
              <c:f>Sheet1!$B$2:$B$11</c:f>
              <c:numCache>
                <c:formatCode>0.0%</c:formatCode>
                <c:ptCount val="10"/>
                <c:pt idx="0">
                  <c:v>0.23</c:v>
                </c:pt>
                <c:pt idx="1">
                  <c:v>0.21800000000000028</c:v>
                </c:pt>
                <c:pt idx="2">
                  <c:v>5.2000000000000005E-2</c:v>
                </c:pt>
                <c:pt idx="3">
                  <c:v>5.1000000000000004E-2</c:v>
                </c:pt>
                <c:pt idx="4">
                  <c:v>4.7000000000000021E-2</c:v>
                </c:pt>
                <c:pt idx="5">
                  <c:v>2.6000000000000002E-2</c:v>
                </c:pt>
                <c:pt idx="6">
                  <c:v>2.6000000000000002E-2</c:v>
                </c:pt>
                <c:pt idx="7">
                  <c:v>2.5000000000000005E-2</c:v>
                </c:pt>
                <c:pt idx="8">
                  <c:v>2.4000000000000004E-2</c:v>
                </c:pt>
                <c:pt idx="9">
                  <c:v>2.3000000000000003E-2</c:v>
                </c:pt>
              </c:numCache>
            </c:numRef>
          </c:val>
        </c:ser>
        <c:dLbls>
          <c:showLegendKey val="0"/>
          <c:showVal val="0"/>
          <c:showCatName val="0"/>
          <c:showSerName val="0"/>
          <c:showPercent val="0"/>
          <c:showBubbleSize val="0"/>
        </c:dLbls>
        <c:gapWidth val="150"/>
        <c:shape val="box"/>
        <c:axId val="78083200"/>
        <c:axId val="78084736"/>
        <c:axId val="0"/>
      </c:bar3DChart>
      <c:catAx>
        <c:axId val="78083200"/>
        <c:scaling>
          <c:orientation val="minMax"/>
        </c:scaling>
        <c:delete val="0"/>
        <c:axPos val="b"/>
        <c:majorTickMark val="none"/>
        <c:minorTickMark val="none"/>
        <c:tickLblPos val="nextTo"/>
        <c:crossAx val="78084736"/>
        <c:crosses val="autoZero"/>
        <c:auto val="1"/>
        <c:lblAlgn val="ctr"/>
        <c:lblOffset val="100"/>
        <c:noMultiLvlLbl val="0"/>
      </c:catAx>
      <c:valAx>
        <c:axId val="78084736"/>
        <c:scaling>
          <c:orientation val="minMax"/>
        </c:scaling>
        <c:delete val="0"/>
        <c:axPos val="l"/>
        <c:majorGridlines/>
        <c:numFmt formatCode="0.0%" sourceLinked="1"/>
        <c:majorTickMark val="none"/>
        <c:minorTickMark val="none"/>
        <c:tickLblPos val="nextTo"/>
        <c:crossAx val="78083200"/>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0"/>
      <c:rotY val="10"/>
      <c:rAngAx val="0"/>
      <c:perspective val="0"/>
    </c:view3D>
    <c:floor>
      <c:thickness val="0"/>
    </c:floor>
    <c:sideWall>
      <c:thickness val="0"/>
    </c:sideWall>
    <c:backWall>
      <c:thickness val="0"/>
    </c:backWall>
    <c:plotArea>
      <c:layout>
        <c:manualLayout>
          <c:layoutTarget val="inner"/>
          <c:xMode val="edge"/>
          <c:yMode val="edge"/>
          <c:x val="7.566395287301618E-2"/>
          <c:y val="0.1409631818669356"/>
          <c:w val="0.92003786909193674"/>
          <c:h val="0.39481074599092586"/>
        </c:manualLayout>
      </c:layout>
      <c:bar3DChart>
        <c:barDir val="col"/>
        <c:grouping val="clustered"/>
        <c:varyColors val="0"/>
        <c:ser>
          <c:idx val="0"/>
          <c:order val="0"/>
          <c:tx>
            <c:strRef>
              <c:f>raw_data!$A$2</c:f>
              <c:strCache>
                <c:ptCount val="1"/>
                <c:pt idx="0">
                  <c:v>United States</c:v>
                </c:pt>
              </c:strCache>
            </c:strRef>
          </c:tx>
          <c:invertIfNegative val="0"/>
          <c:dLbls>
            <c:delete val="1"/>
          </c:dLbls>
          <c:cat>
            <c:strRef>
              <c:f>raw_data!$B$1:$I$1</c:f>
              <c:strCache>
                <c:ptCount val="8"/>
                <c:pt idx="0">
                  <c:v>Hospital Care</c:v>
                </c:pt>
                <c:pt idx="1">
                  <c:v>Physician and Other Professional Services</c:v>
                </c:pt>
                <c:pt idx="2">
                  <c:v>Prescription Drugs and Other Medical Nondurables</c:v>
                </c:pt>
                <c:pt idx="3">
                  <c:v>Nursing Home Care</c:v>
                </c:pt>
                <c:pt idx="4">
                  <c:v>Dental Services</c:v>
                </c:pt>
                <c:pt idx="5">
                  <c:v>Home Health Care</c:v>
                </c:pt>
                <c:pt idx="6">
                  <c:v>Medical Durables</c:v>
                </c:pt>
                <c:pt idx="7">
                  <c:v>Other Health, Residential, and Personal Care</c:v>
                </c:pt>
              </c:strCache>
            </c:strRef>
          </c:cat>
          <c:val>
            <c:numRef>
              <c:f>raw_data!$B$2:$I$2</c:f>
              <c:numCache>
                <c:formatCode>0%</c:formatCode>
                <c:ptCount val="8"/>
                <c:pt idx="0">
                  <c:v>0.36300000000000032</c:v>
                </c:pt>
                <c:pt idx="1">
                  <c:v>0.27402211400000032</c:v>
                </c:pt>
                <c:pt idx="2">
                  <c:v>0.14027873900000001</c:v>
                </c:pt>
                <c:pt idx="3">
                  <c:v>6.5540538000000009E-2</c:v>
                </c:pt>
                <c:pt idx="4">
                  <c:v>4.8913232000000424E-2</c:v>
                </c:pt>
                <c:pt idx="5">
                  <c:v>3.2664127000000133E-2</c:v>
                </c:pt>
                <c:pt idx="6">
                  <c:v>1.6688916000000005E-2</c:v>
                </c:pt>
                <c:pt idx="7">
                  <c:v>5.8674994000000126E-2</c:v>
                </c:pt>
              </c:numCache>
            </c:numRef>
          </c:val>
        </c:ser>
        <c:ser>
          <c:idx val="1"/>
          <c:order val="1"/>
          <c:tx>
            <c:strRef>
              <c:f>raw_data!$A$3</c:f>
              <c:strCache>
                <c:ptCount val="1"/>
                <c:pt idx="0">
                  <c:v>Virginia</c:v>
                </c:pt>
              </c:strCache>
            </c:strRef>
          </c:tx>
          <c:invertIfNegative val="0"/>
          <c:dLbls>
            <c:spPr>
              <a:noFill/>
              <a:ln>
                <a:noFill/>
              </a:ln>
              <a:effectLst/>
            </c:spPr>
            <c:txPr>
              <a:bodyPr wrap="square" lIns="38100" tIns="19050" rIns="38100" bIns="19050" anchor="ctr">
                <a:spAutoFit/>
              </a:bodyPr>
              <a:lstStyle/>
              <a:p>
                <a:pPr>
                  <a:defRPr sz="2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raw_data!$B$1:$I$1</c:f>
              <c:strCache>
                <c:ptCount val="8"/>
                <c:pt idx="0">
                  <c:v>Hospital Care</c:v>
                </c:pt>
                <c:pt idx="1">
                  <c:v>Physician and Other Professional Services</c:v>
                </c:pt>
                <c:pt idx="2">
                  <c:v>Prescription Drugs and Other Medical Nondurables</c:v>
                </c:pt>
                <c:pt idx="3">
                  <c:v>Nursing Home Care</c:v>
                </c:pt>
                <c:pt idx="4">
                  <c:v>Dental Services</c:v>
                </c:pt>
                <c:pt idx="5">
                  <c:v>Home Health Care</c:v>
                </c:pt>
                <c:pt idx="6">
                  <c:v>Medical Durables</c:v>
                </c:pt>
                <c:pt idx="7">
                  <c:v>Other Health, Residential, and Personal Care</c:v>
                </c:pt>
              </c:strCache>
            </c:strRef>
          </c:cat>
          <c:val>
            <c:numRef>
              <c:f>raw_data!$B$3:$I$3</c:f>
              <c:numCache>
                <c:formatCode>0%</c:formatCode>
                <c:ptCount val="8"/>
                <c:pt idx="0">
                  <c:v>0.36553473700000189</c:v>
                </c:pt>
                <c:pt idx="1">
                  <c:v>0.27283396900000212</c:v>
                </c:pt>
                <c:pt idx="2">
                  <c:v>0.14524917500000112</c:v>
                </c:pt>
                <c:pt idx="3">
                  <c:v>6.4891990000000718E-2</c:v>
                </c:pt>
                <c:pt idx="4">
                  <c:v>5.6669886999999947E-2</c:v>
                </c:pt>
                <c:pt idx="5">
                  <c:v>2.0784087999999999E-2</c:v>
                </c:pt>
                <c:pt idx="6">
                  <c:v>1.7622480000000131E-2</c:v>
                </c:pt>
                <c:pt idx="7">
                  <c:v>5.6413693000000605E-2</c:v>
                </c:pt>
              </c:numCache>
            </c:numRef>
          </c:val>
        </c:ser>
        <c:dLbls>
          <c:showLegendKey val="0"/>
          <c:showVal val="1"/>
          <c:showCatName val="0"/>
          <c:showSerName val="0"/>
          <c:showPercent val="0"/>
          <c:showBubbleSize val="0"/>
        </c:dLbls>
        <c:gapWidth val="150"/>
        <c:shape val="box"/>
        <c:axId val="78124160"/>
        <c:axId val="78125696"/>
        <c:axId val="0"/>
      </c:bar3DChart>
      <c:catAx>
        <c:axId val="78124160"/>
        <c:scaling>
          <c:orientation val="minMax"/>
        </c:scaling>
        <c:delete val="0"/>
        <c:axPos val="b"/>
        <c:numFmt formatCode="General" sourceLinked="0"/>
        <c:majorTickMark val="none"/>
        <c:minorTickMark val="none"/>
        <c:tickLblPos val="nextTo"/>
        <c:txPr>
          <a:bodyPr/>
          <a:lstStyle/>
          <a:p>
            <a:pPr>
              <a:defRPr sz="1400" b="1"/>
            </a:pPr>
            <a:endParaRPr lang="en-US"/>
          </a:p>
        </c:txPr>
        <c:crossAx val="78125696"/>
        <c:crosses val="autoZero"/>
        <c:auto val="1"/>
        <c:lblAlgn val="ctr"/>
        <c:lblOffset val="100"/>
        <c:noMultiLvlLbl val="0"/>
      </c:catAx>
      <c:valAx>
        <c:axId val="78125696"/>
        <c:scaling>
          <c:orientation val="minMax"/>
        </c:scaling>
        <c:delete val="1"/>
        <c:axPos val="l"/>
        <c:numFmt formatCode="0%" sourceLinked="1"/>
        <c:majorTickMark val="out"/>
        <c:minorTickMark val="none"/>
        <c:tickLblPos val="none"/>
        <c:crossAx val="78124160"/>
        <c:crosses val="autoZero"/>
        <c:crossBetween val="between"/>
      </c:valAx>
    </c:plotArea>
    <c:legend>
      <c:legendPos val="t"/>
      <c:layout/>
      <c:overlay val="0"/>
      <c:txPr>
        <a:bodyPr/>
        <a:lstStyle/>
        <a:p>
          <a:pPr>
            <a:defRPr sz="28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353334305434157"/>
          <c:y val="0.1483122362869212"/>
          <c:w val="0.79640492855059863"/>
          <c:h val="0.44847403568225086"/>
        </c:manualLayout>
      </c:layout>
      <c:barChart>
        <c:barDir val="col"/>
        <c:grouping val="clustered"/>
        <c:varyColors val="0"/>
        <c:ser>
          <c:idx val="0"/>
          <c:order val="0"/>
          <c:tx>
            <c:strRef>
              <c:f>Sheet1!$B$1</c:f>
              <c:strCache>
                <c:ptCount val="1"/>
                <c:pt idx="0">
                  <c:v>Number of Hospitalizations</c:v>
                </c:pt>
              </c:strCache>
            </c:strRef>
          </c:tx>
          <c:spPr>
            <a:solidFill>
              <a:srgbClr val="FF0000"/>
            </a:solidFill>
          </c:spPr>
          <c:invertIfNegative val="0"/>
          <c:dPt>
            <c:idx val="1"/>
            <c:invertIfNegative val="0"/>
            <c:bubble3D val="0"/>
            <c:spPr>
              <a:solidFill>
                <a:srgbClr val="FFC000"/>
              </a:solidFill>
            </c:spPr>
          </c:dPt>
          <c:dPt>
            <c:idx val="2"/>
            <c:invertIfNegative val="0"/>
            <c:bubble3D val="0"/>
            <c:spPr>
              <a:solidFill>
                <a:srgbClr val="FFFF00"/>
              </a:solidFill>
            </c:spPr>
          </c:dPt>
          <c:dPt>
            <c:idx val="3"/>
            <c:invertIfNegative val="0"/>
            <c:bubble3D val="0"/>
            <c:spPr>
              <a:solidFill>
                <a:srgbClr val="92D050"/>
              </a:solidFill>
            </c:spPr>
          </c:dPt>
          <c:dPt>
            <c:idx val="4"/>
            <c:invertIfNegative val="0"/>
            <c:bubble3D val="0"/>
            <c:spPr>
              <a:solidFill>
                <a:srgbClr val="00B050"/>
              </a:solidFill>
            </c:spPr>
          </c:dPt>
          <c:dPt>
            <c:idx val="5"/>
            <c:invertIfNegative val="0"/>
            <c:bubble3D val="0"/>
            <c:spPr>
              <a:solidFill>
                <a:srgbClr val="7030A0"/>
              </a:solidFill>
            </c:spPr>
          </c:dPt>
          <c:dPt>
            <c:idx val="6"/>
            <c:invertIfNegative val="0"/>
            <c:bubble3D val="0"/>
            <c:spPr>
              <a:solidFill>
                <a:srgbClr val="0070C0"/>
              </a:solidFill>
            </c:spPr>
          </c:dPt>
          <c:dPt>
            <c:idx val="7"/>
            <c:invertIfNegative val="0"/>
            <c:bubble3D val="0"/>
            <c:spPr>
              <a:solidFill>
                <a:schemeClr val="bg2"/>
              </a:solidFill>
            </c:spPr>
          </c:dPt>
          <c:cat>
            <c:strRef>
              <c:f>Sheet1!$A$2:$A$9</c:f>
              <c:strCache>
                <c:ptCount val="8"/>
                <c:pt idx="0">
                  <c:v>Cardiovascular Diseases</c:v>
                </c:pt>
                <c:pt idx="1">
                  <c:v>Childbirth</c:v>
                </c:pt>
                <c:pt idx="2">
                  <c:v>Conditions in Newborns </c:v>
                </c:pt>
                <c:pt idx="3">
                  <c:v>Respiratory Diseases</c:v>
                </c:pt>
                <c:pt idx="4">
                  <c:v>Musculoskeletal Diseases</c:v>
                </c:pt>
                <c:pt idx="5">
                  <c:v>Neurologic Diseases</c:v>
                </c:pt>
                <c:pt idx="6">
                  <c:v>Mental Health Disorders</c:v>
                </c:pt>
                <c:pt idx="7">
                  <c:v>Infectious Diseases</c:v>
                </c:pt>
              </c:strCache>
            </c:strRef>
          </c:cat>
          <c:val>
            <c:numRef>
              <c:f>Sheet1!$B$2:$B$9</c:f>
              <c:numCache>
                <c:formatCode>General</c:formatCode>
                <c:ptCount val="8"/>
                <c:pt idx="0">
                  <c:v>104772</c:v>
                </c:pt>
                <c:pt idx="1">
                  <c:v>100252</c:v>
                </c:pt>
                <c:pt idx="2">
                  <c:v>95277</c:v>
                </c:pt>
                <c:pt idx="3">
                  <c:v>79919</c:v>
                </c:pt>
                <c:pt idx="4">
                  <c:v>76786</c:v>
                </c:pt>
                <c:pt idx="5">
                  <c:v>50736</c:v>
                </c:pt>
                <c:pt idx="6">
                  <c:v>48352</c:v>
                </c:pt>
                <c:pt idx="7">
                  <c:v>42662</c:v>
                </c:pt>
              </c:numCache>
            </c:numRef>
          </c:val>
        </c:ser>
        <c:dLbls>
          <c:showLegendKey val="0"/>
          <c:showVal val="0"/>
          <c:showCatName val="0"/>
          <c:showSerName val="0"/>
          <c:showPercent val="0"/>
          <c:showBubbleSize val="0"/>
        </c:dLbls>
        <c:gapWidth val="150"/>
        <c:axId val="78171136"/>
        <c:axId val="78172928"/>
      </c:barChart>
      <c:catAx>
        <c:axId val="78171136"/>
        <c:scaling>
          <c:orientation val="minMax"/>
        </c:scaling>
        <c:delete val="0"/>
        <c:axPos val="b"/>
        <c:numFmt formatCode="General" sourceLinked="0"/>
        <c:majorTickMark val="out"/>
        <c:minorTickMark val="none"/>
        <c:tickLblPos val="nextTo"/>
        <c:crossAx val="78172928"/>
        <c:crosses val="autoZero"/>
        <c:auto val="1"/>
        <c:lblAlgn val="ctr"/>
        <c:lblOffset val="100"/>
        <c:noMultiLvlLbl val="0"/>
      </c:catAx>
      <c:valAx>
        <c:axId val="78172928"/>
        <c:scaling>
          <c:orientation val="minMax"/>
        </c:scaling>
        <c:delete val="0"/>
        <c:axPos val="l"/>
        <c:majorGridlines/>
        <c:numFmt formatCode="#,##0" sourceLinked="0"/>
        <c:majorTickMark val="out"/>
        <c:minorTickMark val="none"/>
        <c:tickLblPos val="nextTo"/>
        <c:txPr>
          <a:bodyPr/>
          <a:lstStyle/>
          <a:p>
            <a:pPr>
              <a:defRPr sz="1400"/>
            </a:pPr>
            <a:endParaRPr lang="en-US"/>
          </a:p>
        </c:txPr>
        <c:crossAx val="7817113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5138"/>
          </a:xfrm>
          <a:prstGeom prst="rect">
            <a:avLst/>
          </a:prstGeom>
        </p:spPr>
        <p:txBody>
          <a:bodyPr vert="horz" lIns="91440" tIns="45720" rIns="91440" bIns="45720" rtlCol="0"/>
          <a:lstStyle>
            <a:lvl1pPr algn="r">
              <a:defRPr sz="1200"/>
            </a:lvl1pPr>
          </a:lstStyle>
          <a:p>
            <a:fld id="{1F983502-23AD-42F4-9E0D-FC80327B3606}" type="datetimeFigureOut">
              <a:rPr lang="en-US" smtClean="0"/>
              <a:pPr/>
              <a:t>7/14/2015</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16425"/>
            <a:ext cx="5505450" cy="41830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82913"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5138"/>
          </a:xfrm>
          <a:prstGeom prst="rect">
            <a:avLst/>
          </a:prstGeom>
        </p:spPr>
        <p:txBody>
          <a:bodyPr vert="horz" lIns="91440" tIns="45720" rIns="91440" bIns="45720" rtlCol="0" anchor="b"/>
          <a:lstStyle>
            <a:lvl1pPr algn="r">
              <a:defRPr sz="1200"/>
            </a:lvl1pPr>
          </a:lstStyle>
          <a:p>
            <a:fld id="{568E8A12-8CB0-445B-AD8D-733C58A4AD8A}" type="slidenum">
              <a:rPr lang="en-US" smtClean="0"/>
              <a:pPr/>
              <a:t>‹#›</a:t>
            </a:fld>
            <a:endParaRPr lang="en-US"/>
          </a:p>
        </p:txBody>
      </p:sp>
    </p:spTree>
    <p:extLst>
      <p:ext uri="{BB962C8B-B14F-4D97-AF65-F5344CB8AC3E}">
        <p14:creationId xmlns:p14="http://schemas.microsoft.com/office/powerpoint/2010/main" val="977034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apps.nccd.cdc.gov/statesystem/InteractiveReport/InteractiveReports.aspx?MeasureID=4"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onder.cdc.gov/cmf-icd10.html" TargetMode="External"/><Relationship Id="rId4" Type="http://schemas.openxmlformats.org/officeDocument/2006/relationships/hyperlink" Target="http://apps.nccd.cdc.gov/BRFS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dc.gov/nchs/nhis.htm"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www.cms.gov/Research-Statistics-Data-and-Systems/Statistics-Trends-and-Reports/NationalHealthExpendData/NationalHealthAccountsStateHealthAccountsResidence.html"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nhspi.org/tools-resources/measure-sourc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8E8A12-8CB0-445B-AD8D-733C58A4AD8A}" type="slidenum">
              <a:rPr lang="en-US" smtClean="0"/>
              <a:pPr/>
              <a:t>3</a:t>
            </a:fld>
            <a:endParaRPr lang="en-US"/>
          </a:p>
        </p:txBody>
      </p:sp>
      <p:pic>
        <p:nvPicPr>
          <p:cNvPr id="5" name="Picture 4"/>
          <p:cNvPicPr>
            <a:picLocks noChangeAspect="1" noChangeArrowheads="1"/>
          </p:cNvPicPr>
          <p:nvPr/>
        </p:nvPicPr>
        <p:blipFill>
          <a:blip r:embed="rId3" cstate="print"/>
          <a:srcRect/>
          <a:stretch>
            <a:fillRect/>
          </a:stretch>
        </p:blipFill>
        <p:spPr bwMode="auto">
          <a:xfrm>
            <a:off x="697706" y="4419600"/>
            <a:ext cx="5334000" cy="3886200"/>
          </a:xfrm>
          <a:prstGeom prst="rect">
            <a:avLst/>
          </a:prstGeom>
          <a:noFill/>
          <a:ln w="9525">
            <a:noFill/>
            <a:miter lim="800000"/>
            <a:headEnd/>
            <a:tailEnd/>
          </a:ln>
        </p:spPr>
      </p:pic>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Percentage of Population Living Tobacco Free – Source: A</a:t>
            </a:r>
            <a:r>
              <a:rPr lang="en-US" dirty="0" smtClean="0">
                <a:hlinkClick r:id="rId3"/>
              </a:rPr>
              <a:t>dult Smoking Prevalence—</a:t>
            </a:r>
            <a:r>
              <a:rPr lang="en-US" dirty="0" smtClean="0"/>
              <a:t> </a:t>
            </a:r>
            <a:r>
              <a:rPr lang="en-US" dirty="0" smtClean="0">
                <a:hlinkClick r:id="rId4"/>
              </a:rPr>
              <a:t>Behavioral Risk Factor Surveillance System Survey (BRFSSS) Data</a:t>
            </a:r>
            <a:r>
              <a:rPr lang="en-US" dirty="0" smtClean="0"/>
              <a:t>.</a:t>
            </a:r>
          </a:p>
          <a:p>
            <a:pPr marL="228600" indent="-228600">
              <a:buAutoNum type="arabicPeriod"/>
            </a:pPr>
            <a:r>
              <a:rPr lang="en-US" dirty="0" smtClean="0"/>
              <a:t>Percentage of Population Free of Cardiovascular Disease  - Source: Centers for Disease Control and Prevention, National Center for Health Statistics. CDC WONDER On-line Database.  </a:t>
            </a:r>
            <a:r>
              <a:rPr lang="en-US" dirty="0" smtClean="0">
                <a:hlinkClick r:id="rId5"/>
              </a:rPr>
              <a:t>wonder.cdc.gov/cmf-icd10.html</a:t>
            </a:r>
            <a:endParaRPr lang="en-US" dirty="0" smtClean="0"/>
          </a:p>
          <a:p>
            <a:pPr marL="228600" indent="-228600">
              <a:buAutoNum type="arabicPeriod"/>
            </a:pPr>
            <a:r>
              <a:rPr lang="en-US" dirty="0" smtClean="0"/>
              <a:t>Percentage of Population In a Healthy Weight  Range  - Source: State and Regional Obesity Data:  Centers for Disease Control and Prevention (CDC). </a:t>
            </a:r>
            <a:r>
              <a:rPr lang="en-US" dirty="0" smtClean="0">
                <a:hlinkClick r:id="rId4"/>
              </a:rPr>
              <a:t>Behavioral Risk Factor Surveillance System Survey (BRFSSS) Data</a:t>
            </a:r>
            <a:r>
              <a:rPr lang="en-US" dirty="0" smtClean="0"/>
              <a:t>. Atlanta, Georgia: U.S. Department of Health and Human Services, Centers for Disease Control and Prevention, 2013. </a:t>
            </a:r>
          </a:p>
          <a:p>
            <a:pPr marL="228600" indent="-228600">
              <a:buAutoNum type="arabicPeriod"/>
            </a:pPr>
            <a:endParaRPr lang="en-US" dirty="0" smtClean="0"/>
          </a:p>
          <a:p>
            <a:pPr marL="228600" indent="-228600">
              <a:buAutoNum type="arabicPeriod"/>
            </a:pPr>
            <a:r>
              <a:rPr lang="en-US" dirty="0" smtClean="0"/>
              <a:t>Percentage of Population With Sustained Treatment for Depression  - Source: </a:t>
            </a:r>
            <a:r>
              <a:rPr lang="en-US" dirty="0" smtClean="0">
                <a:hlinkClick r:id="rId4"/>
              </a:rPr>
              <a:t>Behavioral Risk Factor Surveillance System Survey (BRFSSS) Data</a:t>
            </a:r>
            <a:r>
              <a:rPr lang="en-US" dirty="0" smtClean="0"/>
              <a:t>. </a:t>
            </a:r>
          </a:p>
          <a:p>
            <a:pPr marL="228600" indent="-228600">
              <a:buAutoNum type="arabicPeriod"/>
            </a:pPr>
            <a:r>
              <a:rPr lang="en-US" dirty="0" smtClean="0"/>
              <a:t>Percentage of Population With Follow Up care After Hospitalization For Depression – Source: All Payer Claims Database, DBHS </a:t>
            </a:r>
          </a:p>
          <a:p>
            <a:pPr marL="228600" indent="-228600">
              <a:buAutoNum type="arabicPeriod"/>
            </a:pPr>
            <a:endParaRPr lang="en-US" dirty="0" smtClean="0"/>
          </a:p>
          <a:p>
            <a:pPr marL="228600" indent="-228600">
              <a:buAutoNum type="arabicPeriod"/>
            </a:pPr>
            <a:r>
              <a:rPr lang="en-US" dirty="0" smtClean="0"/>
              <a:t>Percentage of Population With Advanced Directives  - VDH  Advanced Directive Registry https://www.virginiaregistry.org. </a:t>
            </a:r>
          </a:p>
          <a:p>
            <a:pPr marL="228600" indent="-228600">
              <a:buAutoNum type="arabicPeriod"/>
            </a:pPr>
            <a:r>
              <a:rPr lang="en-US" dirty="0" smtClean="0"/>
              <a:t>Life Expectancy  - Virginia Vital Statistics </a:t>
            </a:r>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26</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228600" indent="-228600">
              <a:buAutoNum type="arabicPeriod"/>
            </a:pPr>
            <a:r>
              <a:rPr lang="en-US" dirty="0" smtClean="0"/>
              <a:t>Percentage of Women Who Received Cervical Cancer Screening – Source :BRFSS</a:t>
            </a:r>
          </a:p>
          <a:p>
            <a:pPr marL="228600" indent="-228600">
              <a:buAutoNum type="arabicPeriod"/>
            </a:pPr>
            <a:r>
              <a:rPr lang="en-US" dirty="0" smtClean="0"/>
              <a:t>Percentage of Women 50-74 Years of Age Who Had a Mammogram  - Source: BRFSS</a:t>
            </a:r>
          </a:p>
          <a:p>
            <a:pPr marL="228600" indent="-228600">
              <a:buAutoNum type="arabicPeriod"/>
            </a:pPr>
            <a:r>
              <a:rPr lang="en-US" dirty="0" smtClean="0"/>
              <a:t>Percentage of Adults Who Had Appropriate Screening for Colorectal Cancer – Source: BRFSS</a:t>
            </a:r>
          </a:p>
          <a:p>
            <a:pPr marL="228600" indent="-228600">
              <a:buAutoNum type="arabicPeriod"/>
            </a:pPr>
            <a:r>
              <a:rPr lang="en-US" dirty="0" smtClean="0"/>
              <a:t>Percentage of Population Aged 65+ Receiving Influenza Vaccination – Source: National Immunization Survey-Flu (NIS-Flu) and Behavioral Risk Factor Surveillance System (BRFSS)</a:t>
            </a:r>
          </a:p>
          <a:p>
            <a:pPr marL="228600" indent="-228600">
              <a:buAutoNum type="arabicPeriod"/>
            </a:pPr>
            <a:r>
              <a:rPr lang="en-US" dirty="0" smtClean="0"/>
              <a:t>Percentage of Two Year Olds With Age Appropriate ACIP Recommended Immunizations- Source: National Immunization Survey-Flu (NIS-Flu) and Behavioral Risk Factor Surveillance System (BRFSS)</a:t>
            </a:r>
          </a:p>
          <a:p>
            <a:pPr marL="228600" indent="-228600">
              <a:buAutoNum type="arabicPeriod"/>
            </a:pPr>
            <a:endParaRPr lang="en-US" dirty="0" smtClean="0"/>
          </a:p>
          <a:p>
            <a:pPr marL="228600" indent="-228600">
              <a:buFontTx/>
              <a:buAutoNum type="arabicPeriod"/>
            </a:pPr>
            <a:r>
              <a:rPr lang="en-US" dirty="0" smtClean="0"/>
              <a:t> Percentage of Population With Access to Healthcare –Source: </a:t>
            </a:r>
            <a:r>
              <a:rPr lang="en-US" u="sng" dirty="0" smtClean="0">
                <a:hlinkClick r:id="rId3"/>
              </a:rPr>
              <a:t>National Health Interview Survey</a:t>
            </a:r>
            <a:r>
              <a:rPr lang="en-US" u="sng" dirty="0" smtClean="0"/>
              <a:t> (NHIS)</a:t>
            </a:r>
            <a:endParaRPr lang="en-US" dirty="0" smtClean="0"/>
          </a:p>
          <a:p>
            <a:pPr marL="228600" indent="-228600">
              <a:buAutoNum type="arabicPeriod"/>
            </a:pPr>
            <a:endParaRPr lang="en-US" dirty="0" smtClean="0"/>
          </a:p>
          <a:p>
            <a:pPr marL="228600" indent="-228600">
              <a:buAutoNum type="arabicPeriod"/>
            </a:pPr>
            <a:r>
              <a:rPr lang="en-US" dirty="0" smtClean="0"/>
              <a:t>Percentage of Population Appropriately Tested for Diabetes With Controlled Blood Pressure  - Source: National Diabetes Statistics Report</a:t>
            </a:r>
          </a:p>
          <a:p>
            <a:pPr marL="228600" indent="-228600">
              <a:buAutoNum type="arabicPeriod"/>
            </a:pPr>
            <a:r>
              <a:rPr lang="en-US" dirty="0" smtClean="0"/>
              <a:t>Percent of Avoidable Hospitalizations  - Source: VHI patient level database system &amp; All Payer Claims Database</a:t>
            </a:r>
          </a:p>
          <a:p>
            <a:pPr marL="228600" indent="-228600">
              <a:buAutoNum type="arabicPeriod"/>
            </a:pPr>
            <a:r>
              <a:rPr lang="en-US" dirty="0" smtClean="0"/>
              <a:t>Per Capita Health Care Spending – Source: Centers for Medicare &amp; Medicaid Services, Office of the Actuary, National Health Statistics Group. </a:t>
            </a:r>
            <a:r>
              <a:rPr lang="en-US" dirty="0" smtClean="0">
                <a:hlinkClick r:id="rId4"/>
              </a:rPr>
              <a:t>National Health Expenditure Data: Health Expenditures by State of Residence</a:t>
            </a:r>
            <a:r>
              <a:rPr lang="en-US" dirty="0" smtClean="0"/>
              <a:t>,</a:t>
            </a:r>
          </a:p>
          <a:p>
            <a:pPr marL="228600" indent="-228600">
              <a:buAutoNum type="arabicPeriod"/>
            </a:pPr>
            <a:r>
              <a:rPr lang="en-US" dirty="0" smtClean="0"/>
              <a:t> Percentage of the Population With Appropriately Controlled BP – All Payer Claims Database, BRFSS </a:t>
            </a:r>
          </a:p>
        </p:txBody>
      </p:sp>
      <p:sp>
        <p:nvSpPr>
          <p:cNvPr id="4" name="Slide Number Placeholder 3"/>
          <p:cNvSpPr>
            <a:spLocks noGrp="1"/>
          </p:cNvSpPr>
          <p:nvPr>
            <p:ph type="sldNum" sz="quarter" idx="10"/>
          </p:nvPr>
        </p:nvSpPr>
        <p:spPr/>
        <p:txBody>
          <a:bodyPr/>
          <a:lstStyle/>
          <a:p>
            <a:fld id="{EE5A74DF-0D7B-4D16-8D2B-D3746DDCA769}" type="slidenum">
              <a:rPr lang="en-US" smtClean="0"/>
              <a:pPr/>
              <a:t>27</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E5A74DF-0D7B-4D16-8D2B-D3746DDCA769}" type="slidenum">
              <a:rPr lang="en-US" smtClean="0"/>
              <a:pPr/>
              <a:t>28</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sz="1200" dirty="0" smtClean="0"/>
              <a:t>including pedestrian and bicycle safety, improve</a:t>
            </a:r>
          </a:p>
          <a:p>
            <a:pPr>
              <a:buNone/>
            </a:pPr>
            <a:r>
              <a:rPr lang="en-US" sz="1200" dirty="0" smtClean="0"/>
              <a:t>roadway and driving environment, identify at risk older</a:t>
            </a:r>
          </a:p>
          <a:p>
            <a:pPr>
              <a:buNone/>
            </a:pPr>
            <a:r>
              <a:rPr lang="en-US" sz="1200" dirty="0" smtClean="0"/>
              <a:t>adults, improve driving competency, reduce risk of</a:t>
            </a:r>
          </a:p>
          <a:p>
            <a:pPr>
              <a:buNone/>
            </a:pPr>
            <a:r>
              <a:rPr lang="en-US" sz="1200" dirty="0" smtClean="0"/>
              <a:t>injury and death of older drivers and passengers</a:t>
            </a:r>
            <a:endParaRPr lang="en-US" dirty="0"/>
          </a:p>
        </p:txBody>
      </p:sp>
      <p:sp>
        <p:nvSpPr>
          <p:cNvPr id="4" name="Slide Number Placeholder 3"/>
          <p:cNvSpPr>
            <a:spLocks noGrp="1"/>
          </p:cNvSpPr>
          <p:nvPr>
            <p:ph type="sldNum" sz="quarter" idx="10"/>
          </p:nvPr>
        </p:nvSpPr>
        <p:spPr/>
        <p:txBody>
          <a:bodyPr/>
          <a:lstStyle/>
          <a:p>
            <a:fld id="{568E8A12-8CB0-445B-AD8D-733C58A4AD8A}"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180" y="1162458"/>
            <a:ext cx="5279453" cy="3136842"/>
          </a:xfrm>
        </p:spPr>
      </p:sp>
      <p:sp>
        <p:nvSpPr>
          <p:cNvPr id="3" name="Notes Placeholder 2"/>
          <p:cNvSpPr>
            <a:spLocks noGrp="1"/>
          </p:cNvSpPr>
          <p:nvPr>
            <p:ph type="body" idx="1"/>
          </p:nvPr>
        </p:nvSpPr>
        <p:spPr/>
        <p:txBody>
          <a:bodyPr>
            <a:normAutofit/>
          </a:bodyPr>
          <a:lstStyle/>
          <a:p>
            <a:r>
              <a:rPr lang="en-US" sz="1200" dirty="0" smtClean="0"/>
              <a:t>What is different</a:t>
            </a:r>
          </a:p>
          <a:p>
            <a:r>
              <a:rPr lang="en-US" sz="1200" dirty="0" smtClean="0"/>
              <a:t>Higher Costs</a:t>
            </a:r>
          </a:p>
          <a:p>
            <a:r>
              <a:rPr lang="en-US" sz="1200" dirty="0" smtClean="0"/>
              <a:t>Hospital stays</a:t>
            </a:r>
          </a:p>
          <a:p>
            <a:r>
              <a:rPr lang="en-US" sz="1200" dirty="0" smtClean="0"/>
              <a:t>Medications</a:t>
            </a:r>
          </a:p>
          <a:p>
            <a:r>
              <a:rPr lang="en-US" sz="1200" dirty="0" smtClean="0"/>
              <a:t>Surgery</a:t>
            </a:r>
          </a:p>
          <a:p>
            <a:endParaRPr lang="en-US" dirty="0" smtClean="0"/>
          </a:p>
          <a:p>
            <a:r>
              <a:rPr lang="en-US" dirty="0" smtClean="0"/>
              <a:t>Higher</a:t>
            </a:r>
            <a:r>
              <a:rPr lang="en-US" baseline="0" dirty="0" smtClean="0"/>
              <a:t> rates</a:t>
            </a:r>
            <a:endParaRPr lang="en-US" dirty="0" smtClean="0"/>
          </a:p>
          <a:p>
            <a:r>
              <a:rPr lang="en-US" sz="1200" dirty="0" smtClean="0"/>
              <a:t>Hospital visits for chronic conditions</a:t>
            </a:r>
          </a:p>
          <a:p>
            <a:r>
              <a:rPr lang="en-US" sz="1200" dirty="0" smtClean="0"/>
              <a:t>MRI use</a:t>
            </a:r>
          </a:p>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62050"/>
            <a:ext cx="4183063" cy="3136900"/>
          </a:xfrm>
        </p:spPr>
      </p:sp>
      <p:sp>
        <p:nvSpPr>
          <p:cNvPr id="3" name="Notes Placeholder 2"/>
          <p:cNvSpPr>
            <a:spLocks noGrp="1"/>
          </p:cNvSpPr>
          <p:nvPr>
            <p:ph type="body" idx="1"/>
          </p:nvPr>
        </p:nvSpPr>
        <p:spPr/>
        <p:txBody>
          <a:bodyPr>
            <a:normAutofit/>
          </a:bodyPr>
          <a:lstStyle/>
          <a:p>
            <a:pPr defTabSz="921524">
              <a:defRPr/>
            </a:pPr>
            <a:r>
              <a:rPr lang="en-US" b="1" dirty="0" smtClean="0"/>
              <a:t>Total Health Spending</a:t>
            </a:r>
            <a:r>
              <a:rPr lang="en-US" dirty="0" smtClean="0"/>
              <a:t> includes spending for all privately and publicly funded personal health care services and products (hospital care, physician services, nursing home care, prescription drugs, etc.) by state of residence. Hospital spending is included and reflects the total net revenue (gross charges less contractual adjustments, bad debts, and charity care). Costs such as insurance program administration, research, and construction expenses are not included in this total. </a:t>
            </a:r>
          </a:p>
          <a:p>
            <a:endParaRPr lang="en-US" dirty="0" smtClean="0"/>
          </a:p>
          <a:p>
            <a:r>
              <a:rPr lang="en-US" b="1" dirty="0" smtClean="0"/>
              <a:t>Health Spending Per Capita</a:t>
            </a:r>
            <a:r>
              <a:rPr lang="en-US" dirty="0" smtClean="0"/>
              <a:t> includes spending for all privately and publicly funded personal health care services and products (hospital care, physician services, nursing home care, prescription drugs, etc.) by state of residence (aggregate spending divided by population). Hospital spending is included and reflects the total net revenue (gross charges less contractual adjustments, bad debts, and charity care). Costs such as insurance program administration, research, and construction expenses are not included in this total.</a:t>
            </a:r>
            <a:endParaRPr lang="en-US" dirty="0"/>
          </a:p>
        </p:txBody>
      </p:sp>
      <p:sp>
        <p:nvSpPr>
          <p:cNvPr id="4" name="Slide Number Placeholder 3"/>
          <p:cNvSpPr>
            <a:spLocks noGrp="1"/>
          </p:cNvSpPr>
          <p:nvPr>
            <p:ph type="sldNum" sz="quarter" idx="10"/>
          </p:nvPr>
        </p:nvSpPr>
        <p:spPr/>
        <p:txBody>
          <a:bodyPr/>
          <a:lstStyle/>
          <a:p>
            <a:fld id="{BBC3548B-D330-4F01-A64D-411E31ACEF75}" type="slidenum">
              <a:rPr lang="en-US" smtClean="0"/>
              <a:pPr/>
              <a:t>9</a:t>
            </a:fld>
            <a:endParaRPr lang="en-US" dirty="0"/>
          </a:p>
        </p:txBody>
      </p:sp>
    </p:spTree>
    <p:extLst>
      <p:ext uri="{BB962C8B-B14F-4D97-AF65-F5344CB8AC3E}">
        <p14:creationId xmlns:p14="http://schemas.microsoft.com/office/powerpoint/2010/main" val="427772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180" y="1162458"/>
            <a:ext cx="5279453" cy="313684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2E42DF9-6833-465D-85B8-7F9A314BD771}" type="slidenum">
              <a:rPr lang="en-US" smtClean="0"/>
              <a:pPr/>
              <a:t>14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1180" y="1162458"/>
            <a:ext cx="5279453" cy="3136842"/>
          </a:xfrm>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EE5A74DF-0D7B-4D16-8D2B-D3746DDCA769}" type="slidenum">
              <a:rPr lang="en-US" smtClean="0"/>
              <a:pPr/>
              <a:t>15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62050"/>
            <a:ext cx="4183063" cy="3136900"/>
          </a:xfrm>
        </p:spPr>
      </p:sp>
      <p:sp>
        <p:nvSpPr>
          <p:cNvPr id="3" name="Notes Placeholder 2"/>
          <p:cNvSpPr>
            <a:spLocks noGrp="1"/>
          </p:cNvSpPr>
          <p:nvPr>
            <p:ph type="body" idx="1"/>
          </p:nvPr>
        </p:nvSpPr>
        <p:spPr/>
        <p:txBody>
          <a:bodyPr>
            <a:normAutofit/>
          </a:bodyPr>
          <a:lstStyle/>
          <a:p>
            <a:r>
              <a:rPr lang="en-US" dirty="0" smtClean="0"/>
              <a:t>Determinants of Health/Drivers</a:t>
            </a:r>
          </a:p>
          <a:p>
            <a:r>
              <a:rPr lang="en-US" dirty="0" smtClean="0"/>
              <a:t>Recommended Policies</a:t>
            </a:r>
          </a:p>
          <a:p>
            <a:r>
              <a:rPr lang="en-US" dirty="0" smtClean="0"/>
              <a:t>Evidence-based Strategies</a:t>
            </a:r>
          </a:p>
          <a:p>
            <a:r>
              <a:rPr lang="en-US" dirty="0" smtClean="0"/>
              <a:t>Cost</a:t>
            </a:r>
          </a:p>
          <a:p>
            <a:r>
              <a:rPr lang="en-US" dirty="0" smtClean="0"/>
              <a:t>Return on Investment</a:t>
            </a:r>
          </a:p>
          <a:p>
            <a:r>
              <a:rPr lang="en-US" dirty="0" smtClean="0"/>
              <a:t>Key Indicators</a:t>
            </a:r>
          </a:p>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18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162050"/>
            <a:ext cx="4183063" cy="31369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21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24</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600" indent="-228600">
              <a:buAutoNum type="arabicPeriod"/>
            </a:pPr>
            <a:r>
              <a:rPr lang="en-US" dirty="0" smtClean="0"/>
              <a:t>Health Opportunity Index – Source: The HOI is comprised of ten indicators that reflect a broad array of social determinants of health within each census tract.  Social determinants of health include a range of personal, social, economic, and environmental factors that can contribute to individual and population health. SOURCES include vital statistics and census data. </a:t>
            </a:r>
          </a:p>
          <a:p>
            <a:pPr marL="228600" indent="-228600">
              <a:buAutoNum type="arabicPeriod"/>
            </a:pPr>
            <a:r>
              <a:rPr lang="en-US" dirty="0" smtClean="0"/>
              <a:t>Percentage of Population With Nutritious Food – Source: 2-stage fixed effect model was created using information from the Community Population Survey, Bureau of Labor Statistics, and American Community Survey.</a:t>
            </a:r>
          </a:p>
          <a:p>
            <a:pPr marL="228600" indent="-228600">
              <a:buAutoNum type="arabicPeriod"/>
            </a:pPr>
            <a:r>
              <a:rPr lang="en-US" dirty="0" smtClean="0"/>
              <a:t>Health Security Preparedness Index – Source: Comes from a wide range of sources categorized here at </a:t>
            </a:r>
            <a:r>
              <a:rPr lang="en-US" dirty="0" smtClean="0">
                <a:hlinkClick r:id="rId3"/>
              </a:rPr>
              <a:t>http://www.nhspi.org/tools-resources/measure-sources/</a:t>
            </a:r>
            <a:endParaRPr lang="en-US" dirty="0" smtClean="0"/>
          </a:p>
          <a:p>
            <a:pPr marL="228600" indent="-228600">
              <a:buAutoNum type="arabicPeriod"/>
            </a:pPr>
            <a:r>
              <a:rPr lang="en-US" dirty="0" smtClean="0"/>
              <a:t>Percentage of Infants Surviving Their First Year of Life – Source: Vital Statistics</a:t>
            </a:r>
          </a:p>
          <a:p>
            <a:pPr marL="228600" indent="-228600">
              <a:buAutoNum type="arabicPeriod"/>
            </a:pPr>
            <a:r>
              <a:rPr lang="en-US" dirty="0" smtClean="0"/>
              <a:t>Percentage of Children Born at a Health Weight – Source:  Vital Statistics </a:t>
            </a:r>
          </a:p>
          <a:p>
            <a:pPr marL="228600" indent="-228600">
              <a:buAutoNum type="arabicPeriod"/>
            </a:pPr>
            <a:r>
              <a:rPr lang="en-US" dirty="0" smtClean="0"/>
              <a:t>Percentage of Tobacco Free Moms – Source:  Pregnancy Risk Assessment and Monitoring System (PRAMS)</a:t>
            </a:r>
          </a:p>
          <a:p>
            <a:pPr marL="228600" indent="-228600">
              <a:buAutoNum type="arabicPeriod"/>
            </a:pPr>
            <a:r>
              <a:rPr lang="en-US" dirty="0" smtClean="0"/>
              <a:t>Percentage of Children  Ready for Kindergarten – Source: Percentage of children receiving a passing score on the Phonological Awareness Literacy Screening for Kindergarten (PALS-K) assessment. PALS-K is used to identify students who are below kindergarten-level expectations on important literacy fundamentals.</a:t>
            </a:r>
          </a:p>
          <a:p>
            <a:pPr marL="228600" indent="-228600">
              <a:buAutoNum type="arabicPeriod"/>
            </a:pPr>
            <a:r>
              <a:rPr lang="en-US" dirty="0" smtClean="0"/>
              <a:t>Percentage of Children Who Achieve 3</a:t>
            </a:r>
            <a:r>
              <a:rPr lang="en-US" baseline="30000" dirty="0" smtClean="0"/>
              <a:t>rd</a:t>
            </a:r>
            <a:r>
              <a:rPr lang="en-US" dirty="0" smtClean="0"/>
              <a:t> Grade Reading Level – Source: Virginia Standards of Learning (SOL) English examination</a:t>
            </a:r>
          </a:p>
          <a:p>
            <a:pPr marL="228600" indent="-228600">
              <a:buFontTx/>
              <a:buAutoNum type="arabicPeriod"/>
            </a:pPr>
            <a:r>
              <a:rPr lang="en-US" dirty="0" smtClean="0"/>
              <a:t>Percentage of Children That Don’t Need a Free Lunch: - Source: VDOE National School Lunch Program Free and Reduced Price Eligibility Reports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E5A74DF-0D7B-4D16-8D2B-D3746DDCA769}" type="slidenum">
              <a:rPr lang="en-US" smtClean="0"/>
              <a:pPr/>
              <a:t>25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F795ED5F-1BDC-4BAA-9522-CA62F5C08CF3}" type="datetime1">
              <a:rPr lang="en-US"/>
              <a:pPr/>
              <a:t>7/14/2015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A61879-8801-44EB-89D8-D9D211434CD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635F76AE-93E5-4798-9602-5AE862C8A505}" type="datetime1">
              <a:rPr lang="en-US"/>
              <a:pPr/>
              <a:t>7/14/2015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9B5516-6E98-4B31-94CE-CE3F592845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71959805-3C2D-46B9-80F6-E72A8F1E6FD6}" type="datetime1">
              <a:rPr lang="en-US"/>
              <a:pPr/>
              <a:t>7/14/2015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E2B57F-F240-491F-B847-B05EB51A3A9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E8E33CA0-1F23-4A20-89A7-54D920FE6840}" type="datetime1">
              <a:rPr lang="en-US"/>
              <a:pPr/>
              <a:t>7/14/2015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DDEA53D-94C8-44DF-B5D6-B2008F826C5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73A83BEE-EB78-4BB2-B735-7E5C1B229350}" type="datetime1">
              <a:rPr lang="en-US"/>
              <a:pPr/>
              <a:t>7/14/2015</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F5F98A6-52AC-41C3-A28B-F27A2230563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smtClean="0"/>
              <a:t>Click icon to add table</a:t>
            </a:r>
          </a:p>
        </p:txBody>
      </p:sp>
      <p:sp>
        <p:nvSpPr>
          <p:cNvPr id="4" name="Rectangle 4"/>
          <p:cNvSpPr>
            <a:spLocks noGrp="1" noChangeArrowheads="1"/>
          </p:cNvSpPr>
          <p:nvPr>
            <p:ph type="dt" sz="half" idx="10"/>
          </p:nvPr>
        </p:nvSpPr>
        <p:spPr>
          <a:ln/>
        </p:spPr>
        <p:txBody>
          <a:bodyPr/>
          <a:lstStyle>
            <a:lvl1pPr>
              <a:defRPr/>
            </a:lvl1pPr>
          </a:lstStyle>
          <a:p>
            <a:fld id="{0E50ECA0-5898-4976-8EB3-DBDB757883C2}" type="datetime1">
              <a:rPr lang="en-US"/>
              <a:pPr/>
              <a:t>7/14/2015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C81194-9C2E-473E-9BE0-CFBEF1241FD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fld id="{6019B0EF-925A-4872-BD64-B0490E539439}" type="datetime1">
              <a:rPr lang="en-US"/>
              <a:pPr/>
              <a:t>7/14/2015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5AC9D0D-360A-4FC1-8F9B-EA734CA71F4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latin typeface="Calibri" pitchFamily="34" charset="0"/>
              </a:defRPr>
            </a:lvl1pPr>
            <a:lvl2pPr>
              <a:defRPr>
                <a:solidFill>
                  <a:schemeClr val="tx1"/>
                </a:solidFill>
                <a:latin typeface="Calibri" pitchFamily="34" charset="0"/>
              </a:defRPr>
            </a:lvl2pPr>
            <a:lvl3pPr>
              <a:defRPr>
                <a:solidFill>
                  <a:schemeClr val="tx1"/>
                </a:solidFill>
                <a:latin typeface="Calibri" pitchFamily="34" charset="0"/>
              </a:defRPr>
            </a:lvl3pPr>
            <a:lvl4pPr>
              <a:defRPr>
                <a:solidFill>
                  <a:schemeClr val="tx1"/>
                </a:solidFill>
                <a:latin typeface="Calibri" pitchFamily="34" charset="0"/>
              </a:defRPr>
            </a:lvl4pPr>
            <a:lvl5pPr>
              <a:defRPr>
                <a:solidFill>
                  <a:schemeClr val="tx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7B4A5730-2DD9-4E04-A681-29D56A3681DE}" type="datetime1">
              <a:rPr lang="en-US"/>
              <a:pPr/>
              <a:t>7/14/2015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37E31D-E24C-424F-AC51-E8E8118824C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AC4E54DB-C52E-4BE2-8E5C-450645D9DDBE}" type="datetime1">
              <a:rPr lang="en-US"/>
              <a:pPr/>
              <a:t>7/14/2015</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248934-6076-469C-A1B2-276A85C2BCD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8DFD2F8C-EC6B-4ADA-BC66-278D0966CA7D}" type="datetime1">
              <a:rPr lang="en-US"/>
              <a:pPr/>
              <a:t>7/14/2015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BCECC9-D1C6-4ACE-8CEE-1B899D4DFA5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612EC8E-D435-470D-ABAE-D82D662C1638}" type="datetime1">
              <a:rPr lang="en-US"/>
              <a:pPr/>
              <a:t>7/14/2015</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C1A1B1-5C0E-47A9-8FCB-94A537240DD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FF3FCA0A-5DA7-4B27-944E-FE3FBF96960E}" type="datetime1">
              <a:rPr lang="en-US"/>
              <a:pPr/>
              <a:t>7/14/2015</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42D52C6-1FA7-456B-91CA-E501BE93DFB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A3B9329B-0291-4BFD-AADB-B560C4C934F1}" type="datetime1">
              <a:rPr lang="en-US"/>
              <a:pPr/>
              <a:t>7/14/2015</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57ABC15-EA7D-4323-8A67-B64D612D56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AC1B54C-E1FF-4A81-929C-77D4F896CAEF}" type="datetime1">
              <a:rPr lang="en-US"/>
              <a:pPr/>
              <a:t>7/14/2015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28F133-0302-4174-8FBB-20CB2463392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8B843307-FAE7-4D25-9D4F-51F563FCDCAB}" type="datetime1">
              <a:rPr lang="en-US"/>
              <a:pPr/>
              <a:t>7/14/2015</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DC04652-A3BE-4C76-B5A6-670816CB478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016FE1BD-E739-48E1-B3FE-0F51D13ECCBA}" type="datetime1">
              <a:rPr lang="en-US"/>
              <a:pPr/>
              <a:t>7/14/2015</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C3EB1E7-8FFB-419A-B2A6-0E7E05212B2F}" type="slidenum">
              <a:rPr lang="en-US"/>
              <a:pPr>
                <a:defRPr/>
              </a:pPr>
              <a:t>‹#›</a:t>
            </a:fld>
            <a:endParaRPr lang="en-US"/>
          </a:p>
        </p:txBody>
      </p:sp>
      <p:pic>
        <p:nvPicPr>
          <p:cNvPr id="5127" name="Picture 7" descr="VDH_background"/>
          <p:cNvPicPr>
            <a:picLocks noChangeAspect="1" noChangeArrowheads="1"/>
          </p:cNvPicPr>
          <p:nvPr/>
        </p:nvPicPr>
        <p:blipFill>
          <a:blip r:embed="rId17" cstate="print"/>
          <a:srcRect/>
          <a:stretch>
            <a:fillRect/>
          </a:stretch>
        </p:blipFill>
        <p:spPr bwMode="auto">
          <a:xfrm>
            <a:off x="0" y="6083300"/>
            <a:ext cx="9144000" cy="774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n.cdc.gov/chidatabase"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granddriver.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www.vdh.virgini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3600"/>
            <a:ext cx="8382000" cy="2514600"/>
          </a:xfrm>
        </p:spPr>
        <p:txBody>
          <a:bodyPr>
            <a:noAutofit/>
          </a:bodyPr>
          <a:lstStyle/>
          <a:p>
            <a:pPr algn="ctr"/>
            <a:r>
              <a:rPr lang="en-US" b="1" i="1" dirty="0" smtClean="0">
                <a:solidFill>
                  <a:srgbClr val="199CD7"/>
                </a:solidFill>
                <a:latin typeface="Calibri" pitchFamily="34" charset="0"/>
              </a:rPr>
              <a:t>DESIGNING</a:t>
            </a:r>
            <a:r>
              <a:rPr lang="en-US" b="1" dirty="0" smtClean="0">
                <a:latin typeface="Calibri" pitchFamily="34" charset="0"/>
              </a:rPr>
              <a:t> HEALTH in VIRGINIA: </a:t>
            </a:r>
            <a:br>
              <a:rPr lang="en-US" b="1" dirty="0" smtClean="0">
                <a:latin typeface="Calibri" pitchFamily="34" charset="0"/>
              </a:rPr>
            </a:br>
            <a:r>
              <a:rPr lang="en-US" b="1" dirty="0" smtClean="0">
                <a:latin typeface="Calibri" pitchFamily="34" charset="0"/>
              </a:rPr>
              <a:t>VIRGINIA as the HEALTHIEST STATE IN THE NATION</a:t>
            </a:r>
            <a:r>
              <a:rPr lang="en-US" b="1" dirty="0" smtClean="0"/>
              <a:t/>
            </a:r>
            <a:br>
              <a:rPr lang="en-US" b="1" dirty="0" smtClean="0"/>
            </a:br>
            <a:endParaRPr lang="en-US" b="1" dirty="0"/>
          </a:p>
        </p:txBody>
      </p:sp>
      <p:sp>
        <p:nvSpPr>
          <p:cNvPr id="3" name="TextBox 2"/>
          <p:cNvSpPr txBox="1"/>
          <p:nvPr/>
        </p:nvSpPr>
        <p:spPr>
          <a:xfrm>
            <a:off x="2209800" y="4038600"/>
            <a:ext cx="4724400" cy="369332"/>
          </a:xfrm>
          <a:prstGeom prst="rect">
            <a:avLst/>
          </a:prstGeom>
          <a:noFill/>
        </p:spPr>
        <p:txBody>
          <a:bodyPr wrap="square" rtlCol="0">
            <a:spAutoFit/>
          </a:bodyPr>
          <a:lstStyle/>
          <a:p>
            <a:endParaRPr lang="en-US" dirty="0"/>
          </a:p>
        </p:txBody>
      </p:sp>
      <p:sp>
        <p:nvSpPr>
          <p:cNvPr id="4" name="TextBox 3"/>
          <p:cNvSpPr txBox="1"/>
          <p:nvPr/>
        </p:nvSpPr>
        <p:spPr>
          <a:xfrm>
            <a:off x="2057400" y="4419600"/>
            <a:ext cx="5334000" cy="1077218"/>
          </a:xfrm>
          <a:prstGeom prst="rect">
            <a:avLst/>
          </a:prstGeom>
          <a:noFill/>
        </p:spPr>
        <p:txBody>
          <a:bodyPr wrap="square" rtlCol="0">
            <a:spAutoFit/>
          </a:bodyPr>
          <a:lstStyle/>
          <a:p>
            <a:r>
              <a:rPr lang="en-US" sz="3200" b="1" dirty="0" smtClean="0">
                <a:latin typeface="Calibri" pitchFamily="34" charset="0"/>
              </a:rPr>
              <a:t>Marissa J. Levine, MD MPH</a:t>
            </a:r>
          </a:p>
          <a:p>
            <a:r>
              <a:rPr lang="en-US" sz="3200" b="1" dirty="0" smtClean="0">
                <a:latin typeface="Calibri" pitchFamily="34" charset="0"/>
              </a:rPr>
              <a:t>State Health Commissioner</a:t>
            </a:r>
            <a:endParaRPr lang="en-US" sz="3200" b="1" dirty="0">
              <a:latin typeface="Calibri" pitchFamily="34" charset="0"/>
            </a:endParaRPr>
          </a:p>
        </p:txBody>
      </p:sp>
    </p:spTree>
    <p:extLst>
      <p:ext uri="{BB962C8B-B14F-4D97-AF65-F5344CB8AC3E}">
        <p14:creationId xmlns:p14="http://schemas.microsoft.com/office/powerpoint/2010/main" val="2003711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424153114"/>
              </p:ext>
            </p:extLst>
          </p:nvPr>
        </p:nvGraphicFramePr>
        <p:xfrm>
          <a:off x="777924" y="573212"/>
          <a:ext cx="6591869" cy="638715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152400" y="304800"/>
            <a:ext cx="8382000" cy="1077218"/>
          </a:xfrm>
          <a:prstGeom prst="rect">
            <a:avLst/>
          </a:prstGeom>
        </p:spPr>
        <p:txBody>
          <a:bodyPr wrap="square">
            <a:spAutoFit/>
          </a:bodyPr>
          <a:lstStyle/>
          <a:p>
            <a:pPr algn="ctr"/>
            <a:r>
              <a:rPr lang="en-US" sz="3200" b="1" dirty="0"/>
              <a:t>Leading </a:t>
            </a:r>
            <a:r>
              <a:rPr lang="en-US" sz="3200" b="1" dirty="0" smtClean="0"/>
              <a:t>Causes </a:t>
            </a:r>
            <a:r>
              <a:rPr lang="en-US" sz="3200" b="1" dirty="0"/>
              <a:t>of </a:t>
            </a:r>
            <a:r>
              <a:rPr lang="en-US" sz="3200" b="1" dirty="0" smtClean="0"/>
              <a:t>Hospitalization </a:t>
            </a:r>
            <a:r>
              <a:rPr lang="en-US" sz="3200" b="1" dirty="0"/>
              <a:t>in Virginia - 2013</a:t>
            </a:r>
          </a:p>
        </p:txBody>
      </p:sp>
    </p:spTree>
    <p:extLst>
      <p:ext uri="{BB962C8B-B14F-4D97-AF65-F5344CB8AC3E}">
        <p14:creationId xmlns:p14="http://schemas.microsoft.com/office/powerpoint/2010/main" val="28094445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Picture 2"/>
          <p:cNvPicPr>
            <a:picLocks noChangeAspect="1" noChangeArrowheads="1"/>
          </p:cNvPicPr>
          <p:nvPr/>
        </p:nvPicPr>
        <p:blipFill>
          <a:blip r:embed="rId2" cstate="print"/>
          <a:srcRect/>
          <a:stretch>
            <a:fillRect/>
          </a:stretch>
        </p:blipFill>
        <p:spPr bwMode="auto">
          <a:xfrm>
            <a:off x="0" y="0"/>
            <a:ext cx="8608508" cy="6858000"/>
          </a:xfrm>
          <a:prstGeom prst="rect">
            <a:avLst/>
          </a:prstGeom>
          <a:noFill/>
          <a:ln w="9525">
            <a:noFill/>
            <a:miter lim="800000"/>
            <a:headEnd/>
            <a:tailEnd/>
          </a:ln>
        </p:spPr>
      </p:pic>
      <p:graphicFrame>
        <p:nvGraphicFramePr>
          <p:cNvPr id="8" name="Table 7"/>
          <p:cNvGraphicFramePr>
            <a:graphicFrameLocks noGrp="1"/>
          </p:cNvGraphicFramePr>
          <p:nvPr/>
        </p:nvGraphicFramePr>
        <p:xfrm>
          <a:off x="2647030" y="5735498"/>
          <a:ext cx="6496970" cy="899495"/>
        </p:xfrm>
        <a:graphic>
          <a:graphicData uri="http://schemas.openxmlformats.org/drawingml/2006/table">
            <a:tbl>
              <a:tblPr/>
              <a:tblGrid>
                <a:gridCol w="974546"/>
                <a:gridCol w="5522424"/>
              </a:tblGrid>
              <a:tr h="304991">
                <a:tc>
                  <a:txBody>
                    <a:bodyPr/>
                    <a:lstStyle/>
                    <a:p>
                      <a:endParaRPr lang="en-US" dirty="0"/>
                    </a:p>
                  </a:txBody>
                  <a:tcPr marL="68580" marR="68580">
                    <a:lnL>
                      <a:noFill/>
                    </a:lnL>
                    <a:lnR>
                      <a:noFill/>
                    </a:lnR>
                    <a:lnT>
                      <a:noFill/>
                    </a:lnT>
                    <a:lnB>
                      <a:noFill/>
                    </a:lnB>
                    <a:solidFill>
                      <a:srgbClr val="FFFFFF"/>
                    </a:solidFill>
                  </a:tcPr>
                </a:tc>
                <a:tc>
                  <a:txBody>
                    <a:bodyPr/>
                    <a:lstStyle/>
                    <a:p>
                      <a:endParaRPr lang="en-US" dirty="0"/>
                    </a:p>
                  </a:txBody>
                  <a:tcPr marL="68580" marR="68580" anchor="ctr">
                    <a:lnL>
                      <a:noFill/>
                    </a:lnL>
                    <a:lnR>
                      <a:noFill/>
                    </a:lnR>
                    <a:lnT>
                      <a:noFill/>
                    </a:lnT>
                    <a:lnB>
                      <a:noFill/>
                    </a:lnB>
                    <a:solidFill>
                      <a:srgbClr val="FFFFFF"/>
                    </a:solidFill>
                  </a:tcPr>
                </a:tc>
              </a:tr>
              <a:tr h="533735">
                <a:tc>
                  <a:txBody>
                    <a:bodyPr/>
                    <a:lstStyle/>
                    <a:p>
                      <a:r>
                        <a:rPr lang="en-US" sz="1400" b="1" dirty="0"/>
                        <a:t>Data Source:</a:t>
                      </a:r>
                      <a:endParaRPr lang="en-US" sz="1400" dirty="0"/>
                    </a:p>
                  </a:txBody>
                  <a:tcPr marL="68580" marR="68580" anchor="ctr">
                    <a:lnL>
                      <a:noFill/>
                    </a:lnL>
                    <a:lnR>
                      <a:noFill/>
                    </a:lnR>
                    <a:lnT>
                      <a:noFill/>
                    </a:lnT>
                    <a:lnB>
                      <a:noFill/>
                    </a:lnB>
                    <a:solidFill>
                      <a:srgbClr val="FFFFFF"/>
                    </a:solidFill>
                  </a:tcPr>
                </a:tc>
                <a:tc>
                  <a:txBody>
                    <a:bodyPr/>
                    <a:lstStyle/>
                    <a:p>
                      <a:r>
                        <a:rPr lang="en-US" sz="1400" b="1" dirty="0"/>
                        <a:t>National Center for Health Statistics  (</a:t>
                      </a:r>
                      <a:r>
                        <a:rPr lang="en-US" sz="1400" b="1" dirty="0" err="1"/>
                        <a:t>NCHS</a:t>
                      </a:r>
                      <a:r>
                        <a:rPr lang="en-US" sz="1400" b="1" dirty="0"/>
                        <a:t>) Vital Statistics System</a:t>
                      </a:r>
                      <a:endParaRPr lang="en-US" sz="1400" dirty="0"/>
                    </a:p>
                  </a:txBody>
                  <a:tcPr marL="68580" marR="68580" anchor="ctr">
                    <a:lnL>
                      <a:noFill/>
                    </a:lnL>
                    <a:lnR>
                      <a:noFill/>
                    </a:lnR>
                    <a:lnT>
                      <a:noFill/>
                    </a:lnT>
                    <a:lnB>
                      <a:noFill/>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cstate="print"/>
          <a:srcRect/>
          <a:stretch>
            <a:fillRect/>
          </a:stretch>
        </p:blipFill>
        <p:spPr bwMode="auto">
          <a:xfrm>
            <a:off x="1572611" y="0"/>
            <a:ext cx="6429376" cy="6858000"/>
          </a:xfrm>
          <a:prstGeom prst="rect">
            <a:avLst/>
          </a:prstGeom>
          <a:noFill/>
          <a:ln w="9525">
            <a:noFill/>
            <a:miter lim="800000"/>
            <a:headEnd/>
            <a:tailEnd/>
          </a:ln>
        </p:spPr>
      </p:pic>
      <p:sp>
        <p:nvSpPr>
          <p:cNvPr id="3" name="Rectangle 2"/>
          <p:cNvSpPr/>
          <p:nvPr/>
        </p:nvSpPr>
        <p:spPr>
          <a:xfrm>
            <a:off x="7531976" y="0"/>
            <a:ext cx="115876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cnw81886\AppData\Local\Microsoft\Windows\Temporary Internet Files\Content.IE5\898BK701\People-Group-Line-Together[1].jpg"/>
          <p:cNvPicPr>
            <a:picLocks noChangeAspect="1" noChangeArrowheads="1"/>
          </p:cNvPicPr>
          <p:nvPr/>
        </p:nvPicPr>
        <p:blipFill>
          <a:blip r:embed="rId2" cstate="print"/>
          <a:stretch>
            <a:fillRect/>
          </a:stretch>
        </p:blipFill>
        <p:spPr bwMode="auto">
          <a:xfrm>
            <a:off x="289911" y="2116110"/>
            <a:ext cx="8665396" cy="3821374"/>
          </a:xfrm>
          <a:prstGeom prst="rect">
            <a:avLst/>
          </a:prstGeom>
          <a:noFill/>
        </p:spPr>
      </p:pic>
      <p:sp>
        <p:nvSpPr>
          <p:cNvPr id="3" name="TextBox 2"/>
          <p:cNvSpPr txBox="1"/>
          <p:nvPr/>
        </p:nvSpPr>
        <p:spPr>
          <a:xfrm>
            <a:off x="3825439" y="427690"/>
            <a:ext cx="2005677" cy="1692771"/>
          </a:xfrm>
          <a:prstGeom prst="rect">
            <a:avLst/>
          </a:prstGeom>
          <a:noFill/>
        </p:spPr>
        <p:txBody>
          <a:bodyPr wrap="none" rtlCol="0">
            <a:spAutoFit/>
          </a:bodyPr>
          <a:lstStyle/>
          <a:p>
            <a:pPr algn="ctr"/>
            <a:r>
              <a:rPr lang="en-US" sz="3200" dirty="0" smtClean="0"/>
              <a:t>3,838,092</a:t>
            </a:r>
          </a:p>
          <a:p>
            <a:pPr algn="ctr"/>
            <a:endParaRPr lang="en-US" sz="2400" dirty="0" smtClean="0"/>
          </a:p>
          <a:p>
            <a:pPr algn="ctr"/>
            <a:r>
              <a:rPr lang="en-US" sz="2400" dirty="0" smtClean="0"/>
              <a:t>overweight </a:t>
            </a:r>
          </a:p>
          <a:p>
            <a:pPr algn="ctr"/>
            <a:r>
              <a:rPr lang="en-US" sz="2400" dirty="0" smtClean="0"/>
              <a:t>or obese</a:t>
            </a:r>
            <a:endParaRPr lang="en-US" sz="2400" dirty="0"/>
          </a:p>
        </p:txBody>
      </p:sp>
      <p:sp>
        <p:nvSpPr>
          <p:cNvPr id="6" name="TextBox 5"/>
          <p:cNvSpPr txBox="1"/>
          <p:nvPr/>
        </p:nvSpPr>
        <p:spPr>
          <a:xfrm>
            <a:off x="1228710" y="415811"/>
            <a:ext cx="2119491" cy="1692771"/>
          </a:xfrm>
          <a:prstGeom prst="rect">
            <a:avLst/>
          </a:prstGeom>
          <a:noFill/>
        </p:spPr>
        <p:txBody>
          <a:bodyPr wrap="none" rtlCol="0">
            <a:spAutoFit/>
          </a:bodyPr>
          <a:lstStyle/>
          <a:p>
            <a:pPr algn="ctr"/>
            <a:r>
              <a:rPr lang="en-US" sz="3200" dirty="0" smtClean="0"/>
              <a:t>1,159,396 </a:t>
            </a:r>
          </a:p>
          <a:p>
            <a:pPr algn="ctr"/>
            <a:endParaRPr lang="en-US" sz="2400" dirty="0" smtClean="0"/>
          </a:p>
          <a:p>
            <a:pPr algn="ctr"/>
            <a:r>
              <a:rPr lang="en-US" sz="2400" dirty="0" smtClean="0"/>
              <a:t>tobacco</a:t>
            </a:r>
          </a:p>
          <a:p>
            <a:pPr algn="ctr"/>
            <a:r>
              <a:rPr lang="en-US" sz="2400" dirty="0" smtClean="0"/>
              <a:t>users</a:t>
            </a:r>
            <a:endParaRPr lang="en-US" sz="2400" dirty="0"/>
          </a:p>
        </p:txBody>
      </p:sp>
      <p:sp>
        <p:nvSpPr>
          <p:cNvPr id="4" name="TextBox 3"/>
          <p:cNvSpPr txBox="1"/>
          <p:nvPr/>
        </p:nvSpPr>
        <p:spPr>
          <a:xfrm>
            <a:off x="438585" y="5934527"/>
            <a:ext cx="2257349" cy="523220"/>
          </a:xfrm>
          <a:prstGeom prst="rect">
            <a:avLst/>
          </a:prstGeom>
          <a:solidFill>
            <a:srgbClr val="C00000"/>
          </a:solidFill>
        </p:spPr>
        <p:txBody>
          <a:bodyPr wrap="none" rtlCol="0">
            <a:spAutoFit/>
          </a:bodyPr>
          <a:lstStyle/>
          <a:p>
            <a:r>
              <a:rPr lang="en-US" sz="2800" dirty="0" smtClean="0">
                <a:solidFill>
                  <a:schemeClr val="bg1"/>
                </a:solidFill>
              </a:rPr>
              <a:t>VIRGINIANS</a:t>
            </a:r>
            <a:endParaRPr lang="en-US" sz="2800" dirty="0">
              <a:solidFill>
                <a:schemeClr val="bg1"/>
              </a:solidFill>
            </a:endParaRPr>
          </a:p>
        </p:txBody>
      </p:sp>
    </p:spTree>
    <p:extLst>
      <p:ext uri="{BB962C8B-B14F-4D97-AF65-F5344CB8AC3E}">
        <p14:creationId xmlns:p14="http://schemas.microsoft.com/office/powerpoint/2010/main" val="3667470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018314" y="990600"/>
            <a:ext cx="4125686" cy="2406650"/>
          </a:xfrm>
          <a:prstGeom prst="rect">
            <a:avLst/>
          </a:prstGeom>
          <a:noFill/>
          <a:ln w="9525">
            <a:noFill/>
            <a:miter lim="800000"/>
            <a:headEnd/>
            <a:tailEnd/>
          </a:ln>
        </p:spPr>
      </p:pic>
      <p:sp>
        <p:nvSpPr>
          <p:cNvPr id="4" name="TextBox 3"/>
          <p:cNvSpPr txBox="1"/>
          <p:nvPr/>
        </p:nvSpPr>
        <p:spPr>
          <a:xfrm>
            <a:off x="0" y="228600"/>
            <a:ext cx="9144000" cy="369332"/>
          </a:xfrm>
          <a:prstGeom prst="rect">
            <a:avLst/>
          </a:prstGeom>
          <a:noFill/>
        </p:spPr>
        <p:txBody>
          <a:bodyPr wrap="square" rtlCol="0">
            <a:spAutoFit/>
          </a:bodyPr>
          <a:lstStyle/>
          <a:p>
            <a:pPr algn="ctr"/>
            <a:r>
              <a:rPr lang="en-US" dirty="0" smtClean="0">
                <a:latin typeface="Cambria" pitchFamily="18" charset="0"/>
              </a:rPr>
              <a:t>County Health Rankings from Robert Wood Johnson</a:t>
            </a:r>
            <a:r>
              <a:rPr lang="en-US" dirty="0" smtClean="0"/>
              <a:t> </a:t>
            </a:r>
            <a:endParaRPr lang="en-US" dirty="0"/>
          </a:p>
        </p:txBody>
      </p:sp>
      <p:pic>
        <p:nvPicPr>
          <p:cNvPr id="5" name="Picture 2"/>
          <p:cNvPicPr>
            <a:picLocks noChangeAspect="1" noChangeArrowheads="1"/>
          </p:cNvPicPr>
          <p:nvPr/>
        </p:nvPicPr>
        <p:blipFill>
          <a:blip r:embed="rId4" cstate="print"/>
          <a:srcRect/>
          <a:stretch>
            <a:fillRect/>
          </a:stretch>
        </p:blipFill>
        <p:spPr bwMode="auto">
          <a:xfrm>
            <a:off x="4953000" y="3733804"/>
            <a:ext cx="3733800" cy="2271395"/>
          </a:xfrm>
          <a:prstGeom prst="rect">
            <a:avLst/>
          </a:prstGeom>
          <a:noFill/>
          <a:ln w="9525">
            <a:noFill/>
            <a:miter lim="800000"/>
            <a:headEnd/>
            <a:tailEnd/>
          </a:ln>
        </p:spPr>
      </p:pic>
      <p:pic>
        <p:nvPicPr>
          <p:cNvPr id="17409" name="Picture 1"/>
          <p:cNvPicPr>
            <a:picLocks noChangeAspect="1" noChangeArrowheads="1"/>
          </p:cNvPicPr>
          <p:nvPr/>
        </p:nvPicPr>
        <p:blipFill>
          <a:blip r:embed="rId5" cstate="print"/>
          <a:srcRect/>
          <a:stretch>
            <a:fillRect/>
          </a:stretch>
        </p:blipFill>
        <p:spPr bwMode="auto">
          <a:xfrm>
            <a:off x="0" y="533403"/>
            <a:ext cx="5105400" cy="612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2010105" y="41194"/>
            <a:ext cx="4916503" cy="65014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www.vdh.virginia.gov/ofhs/prevention/tucp/images/Maps/Adult%20current%20smoking%20by%20health%20district_2003-2007.jpg"/>
          <p:cNvPicPr>
            <a:picLocks noChangeAspect="1" noChangeArrowheads="1"/>
          </p:cNvPicPr>
          <p:nvPr/>
        </p:nvPicPr>
        <p:blipFill>
          <a:blip r:embed="rId2" cstate="print"/>
          <a:srcRect/>
          <a:stretch>
            <a:fillRect/>
          </a:stretch>
        </p:blipFill>
        <p:spPr bwMode="auto">
          <a:xfrm>
            <a:off x="1265511" y="0"/>
            <a:ext cx="6656294"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48647"/>
            <a:ext cx="8458200" cy="1362075"/>
          </a:xfrm>
        </p:spPr>
        <p:txBody>
          <a:bodyPr>
            <a:normAutofit fontScale="90000"/>
          </a:bodyPr>
          <a:lstStyle/>
          <a:p>
            <a:pPr algn="ctr"/>
            <a:r>
              <a:rPr lang="en-US" dirty="0" smtClean="0"/>
              <a:t/>
            </a:r>
            <a:br>
              <a:rPr lang="en-US" dirty="0" smtClean="0"/>
            </a:br>
            <a:r>
              <a:rPr lang="en-US" sz="4900" dirty="0" smtClean="0">
                <a:latin typeface="Calibri" pitchFamily="34" charset="0"/>
              </a:rPr>
              <a:t>VIRGINIA’S PLAN FOR WELL BEING: </a:t>
            </a:r>
            <a:br>
              <a:rPr lang="en-US" sz="4900" dirty="0" smtClean="0">
                <a:latin typeface="Calibri" pitchFamily="34" charset="0"/>
              </a:rPr>
            </a:br>
            <a:r>
              <a:rPr lang="en-US" sz="4900" dirty="0" smtClean="0">
                <a:latin typeface="Calibri" pitchFamily="34" charset="0"/>
              </a:rPr>
              <a:t>An Approach TO DESIGNING HEALTH</a:t>
            </a:r>
            <a:endParaRPr lang="en-US" sz="4900" dirty="0">
              <a:latin typeface="Calibri" pitchFamily="34" charset="0"/>
            </a:endParaRPr>
          </a:p>
        </p:txBody>
      </p:sp>
    </p:spTree>
    <p:extLst>
      <p:ext uri="{BB962C8B-B14F-4D97-AF65-F5344CB8AC3E}">
        <p14:creationId xmlns:p14="http://schemas.microsoft.com/office/powerpoint/2010/main" val="4145341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t>Well Being Components: Data Driven</a:t>
            </a:r>
            <a:endParaRPr lang="en-US" sz="4000" b="1" dirty="0"/>
          </a:p>
        </p:txBody>
      </p:sp>
      <p:sp>
        <p:nvSpPr>
          <p:cNvPr id="3" name="Content Placeholder 2"/>
          <p:cNvSpPr>
            <a:spLocks noGrp="1"/>
          </p:cNvSpPr>
          <p:nvPr>
            <p:ph idx="1"/>
          </p:nvPr>
        </p:nvSpPr>
        <p:spPr>
          <a:xfrm>
            <a:off x="295604" y="1481960"/>
            <a:ext cx="8584323" cy="4766442"/>
          </a:xfrm>
        </p:spPr>
        <p:txBody>
          <a:bodyPr>
            <a:noAutofit/>
          </a:bodyPr>
          <a:lstStyle/>
          <a:p>
            <a:pPr>
              <a:spcBef>
                <a:spcPts val="1800"/>
              </a:spcBef>
              <a:buSzPct val="125000"/>
            </a:pPr>
            <a:r>
              <a:rPr lang="en-US" b="1" dirty="0" smtClean="0"/>
              <a:t>Statewide focus on agreed upon well-being metrics for Virginia – metric alignment</a:t>
            </a:r>
          </a:p>
          <a:p>
            <a:pPr>
              <a:spcBef>
                <a:spcPts val="1800"/>
              </a:spcBef>
              <a:buSzPct val="125000"/>
            </a:pPr>
            <a:r>
              <a:rPr lang="en-US" b="1" dirty="0" smtClean="0">
                <a:solidFill>
                  <a:srgbClr val="002060"/>
                </a:solidFill>
              </a:rPr>
              <a:t>Specific focus on metrics that quantify Virginian’s investment in children’s well being = </a:t>
            </a:r>
            <a:r>
              <a:rPr lang="en-US" b="1" i="1" dirty="0" smtClean="0">
                <a:solidFill>
                  <a:srgbClr val="002060"/>
                </a:solidFill>
              </a:rPr>
              <a:t>Strong Start</a:t>
            </a:r>
          </a:p>
          <a:p>
            <a:pPr>
              <a:spcBef>
                <a:spcPts val="1800"/>
              </a:spcBef>
              <a:buSzPct val="125000"/>
            </a:pPr>
            <a:r>
              <a:rPr lang="en-US" b="1" dirty="0" smtClean="0">
                <a:solidFill>
                  <a:schemeClr val="tx1"/>
                </a:solidFill>
              </a:rPr>
              <a:t>Other metrics  focused on:</a:t>
            </a:r>
          </a:p>
          <a:p>
            <a:pPr lvl="1">
              <a:spcBef>
                <a:spcPts val="1800"/>
              </a:spcBef>
              <a:buSzPct val="125000"/>
            </a:pPr>
            <a:r>
              <a:rPr lang="en-US" b="1" dirty="0" smtClean="0">
                <a:solidFill>
                  <a:schemeClr val="tx1"/>
                </a:solidFill>
              </a:rPr>
              <a:t>	</a:t>
            </a:r>
            <a:r>
              <a:rPr lang="en-US" sz="2400" b="1" dirty="0" smtClean="0"/>
              <a:t>Health/Disease Burden (Mortality, Morbidity metrics)</a:t>
            </a:r>
          </a:p>
          <a:p>
            <a:pPr lvl="1">
              <a:spcBef>
                <a:spcPts val="1800"/>
              </a:spcBef>
              <a:buSzPct val="125000"/>
            </a:pPr>
            <a:r>
              <a:rPr lang="en-US" sz="2400" b="1" dirty="0" smtClean="0"/>
              <a:t>	Cost Burden</a:t>
            </a:r>
          </a:p>
          <a:p>
            <a:pPr>
              <a:buNone/>
            </a:pPr>
            <a:endParaRPr lang="en-US" sz="2000" b="1" dirty="0" smtClean="0"/>
          </a:p>
        </p:txBody>
      </p:sp>
    </p:spTree>
    <p:extLst>
      <p:ext uri="{BB962C8B-B14F-4D97-AF65-F5344CB8AC3E}">
        <p14:creationId xmlns:p14="http://schemas.microsoft.com/office/powerpoint/2010/main" val="4045667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inav_infographi.png"/>
          <p:cNvPicPr>
            <a:picLocks noChangeAspect="1"/>
          </p:cNvPicPr>
          <p:nvPr/>
        </p:nvPicPr>
        <p:blipFill>
          <a:blip r:embed="rId2" cstate="print"/>
          <a:stretch>
            <a:fillRect/>
          </a:stretch>
        </p:blipFill>
        <p:spPr>
          <a:xfrm>
            <a:off x="167239" y="1206779"/>
            <a:ext cx="8809525" cy="4444445"/>
          </a:xfrm>
          <a:prstGeom prst="rect">
            <a:avLst/>
          </a:prstGeom>
        </p:spPr>
      </p:pic>
      <p:sp>
        <p:nvSpPr>
          <p:cNvPr id="5" name="TextBox 4"/>
          <p:cNvSpPr txBox="1"/>
          <p:nvPr/>
        </p:nvSpPr>
        <p:spPr>
          <a:xfrm>
            <a:off x="319253" y="5864773"/>
            <a:ext cx="3890141" cy="646331"/>
          </a:xfrm>
          <a:prstGeom prst="rect">
            <a:avLst/>
          </a:prstGeom>
          <a:noFill/>
        </p:spPr>
        <p:txBody>
          <a:bodyPr wrap="square" rtlCol="0">
            <a:spAutoFit/>
          </a:bodyPr>
          <a:lstStyle/>
          <a:p>
            <a:r>
              <a:rPr lang="en-US" dirty="0" smtClean="0">
                <a:hlinkClick r:id="rId3"/>
              </a:rPr>
              <a:t>CDC Community Health Improvement Navigator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2601472823"/>
              </p:ext>
            </p:extLst>
          </p:nvPr>
        </p:nvGraphicFramePr>
        <p:xfrm>
          <a:off x="828675" y="533400"/>
          <a:ext cx="6686550" cy="5829300"/>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Straight Connector 8"/>
          <p:cNvCxnSpPr/>
          <p:nvPr/>
        </p:nvCxnSpPr>
        <p:spPr>
          <a:xfrm>
            <a:off x="4114800" y="4752975"/>
            <a:ext cx="1371600" cy="0"/>
          </a:xfrm>
          <a:prstGeom prst="line">
            <a:avLst/>
          </a:prstGeom>
          <a:ln w="146050">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94847" y="3440547"/>
            <a:ext cx="1205669" cy="1446550"/>
          </a:xfrm>
          <a:prstGeom prst="rect">
            <a:avLst/>
          </a:prstGeom>
          <a:solidFill>
            <a:srgbClr val="00B0F0"/>
          </a:solidFill>
          <a:ln>
            <a:solidFill>
              <a:schemeClr val="accent1"/>
            </a:solidFill>
          </a:ln>
        </p:spPr>
        <p:txBody>
          <a:bodyPr wrap="square" rtlCol="0">
            <a:spAutoFit/>
          </a:bodyPr>
          <a:lstStyle/>
          <a:p>
            <a:pPr algn="ctr"/>
            <a:r>
              <a:rPr lang="en-US" sz="2200" b="1" dirty="0" smtClean="0"/>
              <a:t>1900</a:t>
            </a:r>
          </a:p>
          <a:p>
            <a:r>
              <a:rPr lang="en-US" sz="2200" b="1" dirty="0" smtClean="0"/>
              <a:t>50.6 years</a:t>
            </a:r>
          </a:p>
          <a:p>
            <a:pPr algn="ctr"/>
            <a:r>
              <a:rPr lang="en-US" sz="2200" b="1" dirty="0" smtClean="0"/>
              <a:t>old</a:t>
            </a:r>
            <a:endParaRPr lang="en-US" sz="2200" b="1" dirty="0"/>
          </a:p>
        </p:txBody>
      </p:sp>
      <p:sp>
        <p:nvSpPr>
          <p:cNvPr id="13" name="TextBox 12"/>
          <p:cNvSpPr txBox="1"/>
          <p:nvPr/>
        </p:nvSpPr>
        <p:spPr>
          <a:xfrm>
            <a:off x="5212179" y="3440547"/>
            <a:ext cx="1205669" cy="1446550"/>
          </a:xfrm>
          <a:prstGeom prst="rect">
            <a:avLst/>
          </a:prstGeom>
          <a:solidFill>
            <a:srgbClr val="00B0F0"/>
          </a:solidFill>
          <a:ln>
            <a:solidFill>
              <a:schemeClr val="accent1"/>
            </a:solidFill>
          </a:ln>
        </p:spPr>
        <p:txBody>
          <a:bodyPr wrap="square" rtlCol="0">
            <a:spAutoFit/>
          </a:bodyPr>
          <a:lstStyle/>
          <a:p>
            <a:pPr algn="ctr"/>
            <a:r>
              <a:rPr lang="en-US" sz="2200" b="1" dirty="0" smtClean="0"/>
              <a:t>2013</a:t>
            </a:r>
          </a:p>
          <a:p>
            <a:r>
              <a:rPr lang="en-US" sz="2200" b="1" dirty="0" smtClean="0"/>
              <a:t>78.8 years</a:t>
            </a:r>
          </a:p>
          <a:p>
            <a:pPr algn="ctr"/>
            <a:r>
              <a:rPr lang="en-US" sz="2200" b="1" dirty="0" smtClean="0"/>
              <a:t>old</a:t>
            </a:r>
            <a:endParaRPr lang="en-US" sz="2200" b="1" dirty="0"/>
          </a:p>
        </p:txBody>
      </p:sp>
    </p:spTree>
    <p:extLst>
      <p:ext uri="{BB962C8B-B14F-4D97-AF65-F5344CB8AC3E}">
        <p14:creationId xmlns:p14="http://schemas.microsoft.com/office/powerpoint/2010/main" val="131743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300656" y="0"/>
            <a:ext cx="642937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955" y="274638"/>
            <a:ext cx="8686800" cy="1143000"/>
          </a:xfrm>
        </p:spPr>
        <p:txBody>
          <a:bodyPr>
            <a:noAutofit/>
          </a:bodyPr>
          <a:lstStyle/>
          <a:p>
            <a:r>
              <a:rPr lang="en-US" sz="4000" b="1" dirty="0" smtClean="0"/>
              <a:t>Well Being Components: Process/System Design</a:t>
            </a:r>
            <a:endParaRPr lang="en-US" sz="4000" dirty="0"/>
          </a:p>
        </p:txBody>
      </p:sp>
      <p:sp>
        <p:nvSpPr>
          <p:cNvPr id="3" name="Content Placeholder 2"/>
          <p:cNvSpPr>
            <a:spLocks noGrp="1"/>
          </p:cNvSpPr>
          <p:nvPr>
            <p:ph idx="1"/>
          </p:nvPr>
        </p:nvSpPr>
        <p:spPr>
          <a:xfrm>
            <a:off x="457200" y="1752600"/>
            <a:ext cx="8229600" cy="4525963"/>
          </a:xfrm>
        </p:spPr>
        <p:txBody>
          <a:bodyPr>
            <a:normAutofit fontScale="92500" lnSpcReduction="10000"/>
          </a:bodyPr>
          <a:lstStyle/>
          <a:p>
            <a:pPr>
              <a:spcBef>
                <a:spcPts val="1800"/>
              </a:spcBef>
              <a:buSzPct val="125000"/>
            </a:pPr>
            <a:r>
              <a:rPr lang="en-US" sz="3600" b="1" dirty="0" smtClean="0">
                <a:solidFill>
                  <a:schemeClr val="tx1"/>
                </a:solidFill>
              </a:rPr>
              <a:t>Standardized Local/Regional Community Health Assessment </a:t>
            </a:r>
          </a:p>
          <a:p>
            <a:pPr>
              <a:spcBef>
                <a:spcPts val="1800"/>
              </a:spcBef>
              <a:buSzPct val="125000"/>
            </a:pPr>
            <a:r>
              <a:rPr lang="en-US" sz="3600" b="1" dirty="0" smtClean="0">
                <a:solidFill>
                  <a:srgbClr val="002060"/>
                </a:solidFill>
              </a:rPr>
              <a:t>Design a process of coordinated action resulting from assessments/metrics and informed by evidence</a:t>
            </a:r>
          </a:p>
          <a:p>
            <a:pPr>
              <a:spcBef>
                <a:spcPts val="1800"/>
              </a:spcBef>
              <a:buSzPct val="125000"/>
            </a:pPr>
            <a:r>
              <a:rPr lang="en-US" sz="3600" b="1" dirty="0" smtClean="0">
                <a:solidFill>
                  <a:schemeClr val="tx1"/>
                </a:solidFill>
              </a:rPr>
              <a:t>Continual evaluation and reevaluation to ensure improvement in health and well being</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m829a1f1.gif"/>
          <p:cNvPicPr>
            <a:picLocks noChangeAspect="1"/>
          </p:cNvPicPr>
          <p:nvPr/>
        </p:nvPicPr>
        <p:blipFill>
          <a:blip r:embed="rId2" cstate="print"/>
          <a:stretch>
            <a:fillRect/>
          </a:stretch>
        </p:blipFill>
        <p:spPr>
          <a:xfrm>
            <a:off x="1206064" y="-20122"/>
            <a:ext cx="6712238" cy="6878123"/>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98386" y="228600"/>
            <a:ext cx="9059420" cy="5793827"/>
          </a:xfrm>
          <a:prstGeom prst="rect">
            <a:avLst/>
          </a:prstGeom>
          <a:noFill/>
          <a:ln w="9525">
            <a:noFill/>
            <a:miter lim="800000"/>
            <a:headEnd/>
            <a:tailEnd/>
          </a:ln>
        </p:spPr>
      </p:pic>
      <p:sp>
        <p:nvSpPr>
          <p:cNvPr id="5" name="Rectangle 4"/>
          <p:cNvSpPr/>
          <p:nvPr/>
        </p:nvSpPr>
        <p:spPr>
          <a:xfrm>
            <a:off x="3733800" y="2667000"/>
            <a:ext cx="1981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886200" y="2819400"/>
            <a:ext cx="1524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143000"/>
          </a:xfrm>
        </p:spPr>
        <p:txBody>
          <a:bodyPr/>
          <a:lstStyle/>
          <a:p>
            <a:pPr algn="l"/>
            <a:r>
              <a:rPr lang="en-US" dirty="0" smtClean="0"/>
              <a:t>Finalizing Metric Recommendations </a:t>
            </a:r>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1714500"/>
            <a:ext cx="3048000" cy="3168650"/>
          </a:xfrm>
          <a:prstGeom prst="rect">
            <a:avLst/>
          </a:prstGeom>
          <a:noFill/>
          <a:ln w="9525">
            <a:noFill/>
            <a:miter lim="800000"/>
            <a:headEnd/>
            <a:tailEnd/>
          </a:ln>
        </p:spPr>
      </p:pic>
      <p:sp>
        <p:nvSpPr>
          <p:cNvPr id="5" name="TextBox 4"/>
          <p:cNvSpPr txBox="1"/>
          <p:nvPr/>
        </p:nvSpPr>
        <p:spPr>
          <a:xfrm>
            <a:off x="228600" y="1384300"/>
            <a:ext cx="2286000" cy="338554"/>
          </a:xfrm>
          <a:prstGeom prst="rect">
            <a:avLst/>
          </a:prstGeom>
          <a:noFill/>
        </p:spPr>
        <p:txBody>
          <a:bodyPr wrap="square" rtlCol="0">
            <a:spAutoFit/>
          </a:bodyPr>
          <a:lstStyle/>
          <a:p>
            <a:pPr algn="ctr"/>
            <a:r>
              <a:rPr lang="en-US" sz="1600" dirty="0" smtClean="0"/>
              <a:t>1. Surveyed All Parties </a:t>
            </a:r>
            <a:endParaRPr lang="en-US" sz="1600" dirty="0"/>
          </a:p>
        </p:txBody>
      </p:sp>
      <p:pic>
        <p:nvPicPr>
          <p:cNvPr id="2052" name="Picture 4" descr="http://healthteamworks.ebizcdn.com/1679091c5a880faf6fb5e6087eb1b2dc"/>
          <p:cNvPicPr>
            <a:picLocks noChangeAspect="1" noChangeArrowheads="1"/>
          </p:cNvPicPr>
          <p:nvPr/>
        </p:nvPicPr>
        <p:blipFill>
          <a:blip r:embed="rId4" cstate="print"/>
          <a:srcRect/>
          <a:stretch>
            <a:fillRect/>
          </a:stretch>
        </p:blipFill>
        <p:spPr bwMode="auto">
          <a:xfrm>
            <a:off x="2907507" y="1993900"/>
            <a:ext cx="1868090" cy="2490788"/>
          </a:xfrm>
          <a:prstGeom prst="rect">
            <a:avLst/>
          </a:prstGeom>
          <a:noFill/>
        </p:spPr>
      </p:pic>
      <p:sp>
        <p:nvSpPr>
          <p:cNvPr id="7" name="TextBox 6"/>
          <p:cNvSpPr txBox="1"/>
          <p:nvPr/>
        </p:nvSpPr>
        <p:spPr>
          <a:xfrm>
            <a:off x="2667000" y="1409700"/>
            <a:ext cx="2847975" cy="584775"/>
          </a:xfrm>
          <a:prstGeom prst="rect">
            <a:avLst/>
          </a:prstGeom>
          <a:noFill/>
        </p:spPr>
        <p:txBody>
          <a:bodyPr wrap="square" rtlCol="0">
            <a:spAutoFit/>
          </a:bodyPr>
          <a:lstStyle/>
          <a:p>
            <a:r>
              <a:rPr lang="en-US" sz="1600" dirty="0" smtClean="0"/>
              <a:t>2. Presented at ACC Meetings  </a:t>
            </a:r>
            <a:endParaRPr lang="en-US" sz="1600" dirty="0"/>
          </a:p>
        </p:txBody>
      </p:sp>
      <p:pic>
        <p:nvPicPr>
          <p:cNvPr id="2054" name="Picture 6" descr="http://kosovo.iom.int/sites/default/files/IOM%20Logo%20IOM%20blue%20with%20accronyms%20(IOM%20-%20OIM)%20.png"/>
          <p:cNvPicPr>
            <a:picLocks noChangeAspect="1" noChangeArrowheads="1"/>
          </p:cNvPicPr>
          <p:nvPr/>
        </p:nvPicPr>
        <p:blipFill>
          <a:blip r:embed="rId5" cstate="print"/>
          <a:srcRect/>
          <a:stretch>
            <a:fillRect/>
          </a:stretch>
        </p:blipFill>
        <p:spPr bwMode="auto">
          <a:xfrm>
            <a:off x="5019675" y="2122866"/>
            <a:ext cx="1743075" cy="2538034"/>
          </a:xfrm>
          <a:prstGeom prst="rect">
            <a:avLst/>
          </a:prstGeom>
          <a:noFill/>
        </p:spPr>
      </p:pic>
      <p:sp>
        <p:nvSpPr>
          <p:cNvPr id="9" name="TextBox 8"/>
          <p:cNvSpPr txBox="1"/>
          <p:nvPr/>
        </p:nvSpPr>
        <p:spPr>
          <a:xfrm>
            <a:off x="4933950" y="1447800"/>
            <a:ext cx="2847975" cy="584775"/>
          </a:xfrm>
          <a:prstGeom prst="rect">
            <a:avLst/>
          </a:prstGeom>
          <a:noFill/>
        </p:spPr>
        <p:txBody>
          <a:bodyPr wrap="square" rtlCol="0">
            <a:spAutoFit/>
          </a:bodyPr>
          <a:lstStyle/>
          <a:p>
            <a:r>
              <a:rPr lang="en-US" sz="1600" dirty="0" smtClean="0"/>
              <a:t>3. Cross-walked with IOM Report </a:t>
            </a:r>
            <a:endParaRPr lang="en-US" sz="1600" dirty="0"/>
          </a:p>
        </p:txBody>
      </p:sp>
      <p:sp>
        <p:nvSpPr>
          <p:cNvPr id="10" name="TextBox 9"/>
          <p:cNvSpPr txBox="1"/>
          <p:nvPr/>
        </p:nvSpPr>
        <p:spPr>
          <a:xfrm>
            <a:off x="7658100" y="1473200"/>
            <a:ext cx="1085850" cy="338554"/>
          </a:xfrm>
          <a:prstGeom prst="rect">
            <a:avLst/>
          </a:prstGeom>
          <a:noFill/>
        </p:spPr>
        <p:txBody>
          <a:bodyPr wrap="square" rtlCol="0">
            <a:spAutoFit/>
          </a:bodyPr>
          <a:lstStyle/>
          <a:p>
            <a:r>
              <a:rPr lang="en-US" sz="1600" dirty="0" smtClean="0"/>
              <a:t>4. DSRIP </a:t>
            </a:r>
            <a:endParaRPr lang="en-US" sz="1600" dirty="0"/>
          </a:p>
        </p:txBody>
      </p:sp>
      <p:pic>
        <p:nvPicPr>
          <p:cNvPr id="2055" name="Picture 7"/>
          <p:cNvPicPr>
            <a:picLocks noChangeAspect="1" noChangeArrowheads="1"/>
          </p:cNvPicPr>
          <p:nvPr/>
        </p:nvPicPr>
        <p:blipFill>
          <a:blip r:embed="rId6" cstate="print"/>
          <a:srcRect/>
          <a:stretch>
            <a:fillRect/>
          </a:stretch>
        </p:blipFill>
        <p:spPr bwMode="auto">
          <a:xfrm>
            <a:off x="7203281" y="1984375"/>
            <a:ext cx="1728788" cy="2228850"/>
          </a:xfrm>
          <a:prstGeom prst="rect">
            <a:avLst/>
          </a:prstGeom>
          <a:noFill/>
          <a:ln w="9525">
            <a:noFill/>
            <a:miter lim="800000"/>
            <a:headEnd/>
            <a:tailEnd/>
          </a:ln>
        </p:spPr>
      </p:pic>
      <p:sp>
        <p:nvSpPr>
          <p:cNvPr id="12" name="TextBox 11"/>
          <p:cNvSpPr txBox="1"/>
          <p:nvPr/>
        </p:nvSpPr>
        <p:spPr>
          <a:xfrm>
            <a:off x="0" y="5257800"/>
            <a:ext cx="4038600" cy="954107"/>
          </a:xfrm>
          <a:prstGeom prst="rect">
            <a:avLst/>
          </a:prstGeom>
          <a:noFill/>
        </p:spPr>
        <p:txBody>
          <a:bodyPr wrap="square" rtlCol="0">
            <a:spAutoFit/>
          </a:bodyPr>
          <a:lstStyle/>
          <a:p>
            <a:pPr>
              <a:buFont typeface="Arial" pitchFamily="34" charset="0"/>
              <a:buChar char="•"/>
            </a:pPr>
            <a:r>
              <a:rPr lang="en-US" sz="1400" dirty="0" smtClean="0"/>
              <a:t>125 Reponses From Across The State</a:t>
            </a:r>
          </a:p>
          <a:p>
            <a:pPr>
              <a:buFont typeface="Arial" pitchFamily="34" charset="0"/>
              <a:buChar char="•"/>
            </a:pPr>
            <a:r>
              <a:rPr lang="en-US" sz="1400" dirty="0" smtClean="0"/>
              <a:t> 75% Believe Framework Is On Target </a:t>
            </a:r>
          </a:p>
          <a:p>
            <a:pPr>
              <a:buFont typeface="Arial" pitchFamily="34" charset="0"/>
              <a:buChar char="•"/>
            </a:pPr>
            <a:r>
              <a:rPr lang="en-US" sz="1400" dirty="0" smtClean="0"/>
              <a:t> 18% Believe Framework Should Be More Expansive</a:t>
            </a:r>
            <a:endParaRPr lang="en-US" sz="1400" dirty="0"/>
          </a:p>
        </p:txBody>
      </p:sp>
      <p:sp>
        <p:nvSpPr>
          <p:cNvPr id="14" name="TextBox 13"/>
          <p:cNvSpPr txBox="1"/>
          <p:nvPr/>
        </p:nvSpPr>
        <p:spPr>
          <a:xfrm>
            <a:off x="2514600" y="4648200"/>
            <a:ext cx="3048000" cy="523220"/>
          </a:xfrm>
          <a:prstGeom prst="rect">
            <a:avLst/>
          </a:prstGeom>
          <a:noFill/>
        </p:spPr>
        <p:txBody>
          <a:bodyPr wrap="square" rtlCol="0">
            <a:spAutoFit/>
          </a:bodyPr>
          <a:lstStyle/>
          <a:p>
            <a:pPr>
              <a:buFont typeface="Arial" pitchFamily="34" charset="0"/>
              <a:buChar char="•"/>
            </a:pPr>
            <a:r>
              <a:rPr lang="en-US" sz="1400" dirty="0" smtClean="0"/>
              <a:t> Presented at Each ACC Meeting</a:t>
            </a:r>
          </a:p>
          <a:p>
            <a:pPr>
              <a:buFont typeface="Arial" pitchFamily="34" charset="0"/>
              <a:buChar char="•"/>
            </a:pPr>
            <a:r>
              <a:rPr lang="en-US" sz="1400" dirty="0" smtClean="0"/>
              <a:t> Incorporated Recommendations </a:t>
            </a:r>
            <a:endParaRPr lang="en-US" sz="1400" dirty="0"/>
          </a:p>
        </p:txBody>
      </p:sp>
      <p:sp>
        <p:nvSpPr>
          <p:cNvPr id="15" name="TextBox 14"/>
          <p:cNvSpPr txBox="1"/>
          <p:nvPr/>
        </p:nvSpPr>
        <p:spPr>
          <a:xfrm>
            <a:off x="4876800" y="5257800"/>
            <a:ext cx="3848100" cy="523220"/>
          </a:xfrm>
          <a:prstGeom prst="rect">
            <a:avLst/>
          </a:prstGeom>
          <a:noFill/>
        </p:spPr>
        <p:txBody>
          <a:bodyPr wrap="square" rtlCol="0">
            <a:spAutoFit/>
          </a:bodyPr>
          <a:lstStyle/>
          <a:p>
            <a:pPr>
              <a:buFont typeface="Arial" pitchFamily="34" charset="0"/>
              <a:buChar char="•"/>
            </a:pPr>
            <a:r>
              <a:rPr lang="en-US" sz="1400" dirty="0" smtClean="0"/>
              <a:t> Cross-walked all proposed metrics with IOM</a:t>
            </a:r>
          </a:p>
          <a:p>
            <a:pPr>
              <a:buFont typeface="Arial" pitchFamily="34" charset="0"/>
              <a:buChar char="•"/>
            </a:pPr>
            <a:r>
              <a:rPr lang="en-US" sz="1400" dirty="0" smtClean="0"/>
              <a:t> Incorporated Gap Areas</a:t>
            </a:r>
            <a:endParaRPr lang="en-US" sz="1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61975" y="1"/>
            <a:ext cx="7772400" cy="1470025"/>
          </a:xfrm>
        </p:spPr>
        <p:txBody>
          <a:bodyPr/>
          <a:lstStyle/>
          <a:p>
            <a:r>
              <a:rPr lang="en-US" dirty="0" smtClean="0"/>
              <a:t>Proposed Metrics </a:t>
            </a:r>
            <a:endParaRPr lang="en-US" dirty="0"/>
          </a:p>
        </p:txBody>
      </p:sp>
      <p:sp>
        <p:nvSpPr>
          <p:cNvPr id="19458" name="AutoShape 2" descr="Image result for healthy communities"/>
          <p:cNvSpPr>
            <a:spLocks noChangeAspect="1" noChangeArrowheads="1"/>
          </p:cNvSpPr>
          <p:nvPr/>
        </p:nvSpPr>
        <p:spPr bwMode="auto">
          <a:xfrm>
            <a:off x="116681" y="-144463"/>
            <a:ext cx="2286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9461" name="Picture 5"/>
          <p:cNvPicPr>
            <a:picLocks noChangeAspect="1" noChangeArrowheads="1"/>
          </p:cNvPicPr>
          <p:nvPr/>
        </p:nvPicPr>
        <p:blipFill>
          <a:blip r:embed="rId3" cstate="print"/>
          <a:srcRect/>
          <a:stretch>
            <a:fillRect/>
          </a:stretch>
        </p:blipFill>
        <p:spPr bwMode="auto">
          <a:xfrm>
            <a:off x="552450" y="1041715"/>
            <a:ext cx="2695575" cy="2099949"/>
          </a:xfrm>
          <a:prstGeom prst="rect">
            <a:avLst/>
          </a:prstGeom>
          <a:noFill/>
          <a:ln w="9525">
            <a:noFill/>
            <a:miter lim="800000"/>
            <a:headEnd/>
            <a:tailEnd/>
          </a:ln>
        </p:spPr>
      </p:pic>
      <p:sp>
        <p:nvSpPr>
          <p:cNvPr id="8" name="TextBox 7"/>
          <p:cNvSpPr txBox="1"/>
          <p:nvPr/>
        </p:nvSpPr>
        <p:spPr>
          <a:xfrm>
            <a:off x="304800" y="1905000"/>
            <a:ext cx="3400426" cy="338554"/>
          </a:xfrm>
          <a:prstGeom prst="rect">
            <a:avLst/>
          </a:prstGeom>
          <a:noFill/>
        </p:spPr>
        <p:txBody>
          <a:bodyPr wrap="square" rtlCol="0">
            <a:spAutoFit/>
          </a:bodyPr>
          <a:lstStyle/>
          <a:p>
            <a:r>
              <a:rPr lang="en-US" sz="1600" b="1" dirty="0" smtClean="0"/>
              <a:t>Healthy Connected Communities</a:t>
            </a:r>
            <a:endParaRPr lang="en-US" sz="1600" b="1" dirty="0"/>
          </a:p>
        </p:txBody>
      </p:sp>
      <p:sp>
        <p:nvSpPr>
          <p:cNvPr id="9" name="TextBox 8"/>
          <p:cNvSpPr txBox="1"/>
          <p:nvPr/>
        </p:nvSpPr>
        <p:spPr>
          <a:xfrm>
            <a:off x="276225" y="3060701"/>
            <a:ext cx="3133725" cy="2862322"/>
          </a:xfrm>
          <a:prstGeom prst="rect">
            <a:avLst/>
          </a:prstGeom>
          <a:noFill/>
        </p:spPr>
        <p:txBody>
          <a:bodyPr wrap="square" rtlCol="0">
            <a:spAutoFit/>
          </a:bodyPr>
          <a:lstStyle/>
          <a:p>
            <a:pPr marL="342900" indent="-342900">
              <a:buFont typeface="Arial" pitchFamily="34" charset="0"/>
              <a:buChar char="•"/>
            </a:pPr>
            <a:r>
              <a:rPr lang="en-US" b="1" dirty="0" smtClean="0"/>
              <a:t>Health Opportunity Index</a:t>
            </a:r>
          </a:p>
          <a:p>
            <a:pPr marL="342900" indent="-342900">
              <a:buFont typeface="Arial" pitchFamily="34" charset="0"/>
              <a:buChar char="•"/>
            </a:pPr>
            <a:endParaRPr lang="en-US" b="1" dirty="0" smtClean="0"/>
          </a:p>
          <a:p>
            <a:pPr marL="342900" indent="-342900">
              <a:buFont typeface="Arial" pitchFamily="34" charset="0"/>
              <a:buChar char="•"/>
            </a:pPr>
            <a:r>
              <a:rPr lang="en-US" b="1" dirty="0" smtClean="0"/>
              <a:t>Percentage of Population With Access to Nutritious Food</a:t>
            </a:r>
          </a:p>
          <a:p>
            <a:pPr marL="342900" indent="-342900">
              <a:buFont typeface="Arial" pitchFamily="34" charset="0"/>
              <a:buChar char="•"/>
            </a:pPr>
            <a:endParaRPr lang="en-US" b="1" dirty="0" smtClean="0"/>
          </a:p>
          <a:p>
            <a:pPr marL="342900" indent="-342900">
              <a:buFont typeface="Arial" pitchFamily="34" charset="0"/>
              <a:buChar char="•"/>
            </a:pPr>
            <a:r>
              <a:rPr lang="en-US" b="1" dirty="0" smtClean="0"/>
              <a:t>Health Security Preparedness Index</a:t>
            </a:r>
          </a:p>
          <a:p>
            <a:pPr marL="342900" indent="-342900">
              <a:buAutoNum type="arabicPeriod"/>
            </a:pPr>
            <a:endParaRPr lang="en-US" dirty="0"/>
          </a:p>
        </p:txBody>
      </p:sp>
      <p:pic>
        <p:nvPicPr>
          <p:cNvPr id="19462" name="Picture 6"/>
          <p:cNvPicPr>
            <a:picLocks noChangeAspect="1" noChangeArrowheads="1"/>
          </p:cNvPicPr>
          <p:nvPr/>
        </p:nvPicPr>
        <p:blipFill>
          <a:blip r:embed="rId4" cstate="print"/>
          <a:srcRect/>
          <a:stretch>
            <a:fillRect/>
          </a:stretch>
        </p:blipFill>
        <p:spPr bwMode="auto">
          <a:xfrm>
            <a:off x="5181600" y="1066800"/>
            <a:ext cx="2286000" cy="1261081"/>
          </a:xfrm>
          <a:prstGeom prst="rect">
            <a:avLst/>
          </a:prstGeom>
          <a:noFill/>
          <a:ln w="9525">
            <a:noFill/>
            <a:miter lim="800000"/>
            <a:headEnd/>
            <a:tailEnd/>
          </a:ln>
        </p:spPr>
      </p:pic>
      <p:sp>
        <p:nvSpPr>
          <p:cNvPr id="11" name="TextBox 10"/>
          <p:cNvSpPr txBox="1"/>
          <p:nvPr/>
        </p:nvSpPr>
        <p:spPr>
          <a:xfrm>
            <a:off x="4800600" y="2286000"/>
            <a:ext cx="2943225" cy="461665"/>
          </a:xfrm>
          <a:prstGeom prst="rect">
            <a:avLst/>
          </a:prstGeom>
          <a:noFill/>
        </p:spPr>
        <p:txBody>
          <a:bodyPr wrap="square" rtlCol="0">
            <a:spAutoFit/>
          </a:bodyPr>
          <a:lstStyle/>
          <a:p>
            <a:pPr algn="ctr"/>
            <a:r>
              <a:rPr lang="en-US" sz="2400" b="1" dirty="0" smtClean="0"/>
              <a:t>STRONG START</a:t>
            </a:r>
            <a:endParaRPr lang="en-US" sz="2400" b="1" dirty="0"/>
          </a:p>
        </p:txBody>
      </p:sp>
      <p:sp>
        <p:nvSpPr>
          <p:cNvPr id="12" name="TextBox 11"/>
          <p:cNvSpPr txBox="1"/>
          <p:nvPr/>
        </p:nvSpPr>
        <p:spPr>
          <a:xfrm>
            <a:off x="3733800" y="2667000"/>
            <a:ext cx="5114925" cy="3477875"/>
          </a:xfrm>
          <a:prstGeom prst="rect">
            <a:avLst/>
          </a:prstGeom>
          <a:noFill/>
        </p:spPr>
        <p:txBody>
          <a:bodyPr wrap="square" rtlCol="0">
            <a:spAutoFit/>
          </a:bodyPr>
          <a:lstStyle/>
          <a:p>
            <a:pPr marL="342900" indent="-342900">
              <a:buFont typeface="Arial" pitchFamily="34" charset="0"/>
              <a:buChar char="•"/>
            </a:pPr>
            <a:r>
              <a:rPr lang="en-US" sz="2000" b="1" dirty="0" smtClean="0"/>
              <a:t>Percentage of Infants Surviving Their First Year of Life</a:t>
            </a:r>
          </a:p>
          <a:p>
            <a:pPr marL="342900" indent="-342900">
              <a:buFont typeface="Arial" pitchFamily="34" charset="0"/>
              <a:buChar char="•"/>
            </a:pPr>
            <a:r>
              <a:rPr lang="en-US" sz="2000" b="1" dirty="0" smtClean="0"/>
              <a:t>Percentage of Children Born At A Healthy Weight</a:t>
            </a:r>
          </a:p>
          <a:p>
            <a:pPr marL="342900" indent="-342900">
              <a:buFont typeface="Arial" pitchFamily="34" charset="0"/>
              <a:buChar char="•"/>
            </a:pPr>
            <a:r>
              <a:rPr lang="en-US" sz="2000" b="1" dirty="0" smtClean="0"/>
              <a:t>Percentage of Tobacco Free Moms </a:t>
            </a:r>
          </a:p>
          <a:p>
            <a:pPr marL="342900" indent="-342900">
              <a:buFont typeface="Arial" pitchFamily="34" charset="0"/>
              <a:buChar char="•"/>
            </a:pPr>
            <a:r>
              <a:rPr lang="en-US" sz="2000" b="1" dirty="0" smtClean="0"/>
              <a:t>Percentage of Children Ready for Kindergarten </a:t>
            </a:r>
          </a:p>
          <a:p>
            <a:pPr marL="342900" indent="-342900">
              <a:buFont typeface="Arial" pitchFamily="34" charset="0"/>
              <a:buChar char="•"/>
            </a:pPr>
            <a:r>
              <a:rPr lang="en-US" sz="2000" b="1" dirty="0" smtClean="0"/>
              <a:t>Percentage of Children Who Achieve 3</a:t>
            </a:r>
            <a:r>
              <a:rPr lang="en-US" sz="2000" b="1" baseline="30000" dirty="0" smtClean="0"/>
              <a:t>rd</a:t>
            </a:r>
            <a:r>
              <a:rPr lang="en-US" sz="2000" b="1" dirty="0" smtClean="0"/>
              <a:t> Grade Reading Level</a:t>
            </a:r>
          </a:p>
          <a:p>
            <a:pPr marL="342900" indent="-342900">
              <a:buFont typeface="Arial" pitchFamily="34" charset="0"/>
              <a:buChar char="•"/>
            </a:pPr>
            <a:r>
              <a:rPr lang="en-US" sz="2000" b="1" dirty="0" smtClean="0"/>
              <a:t>Percentage of Children That Don’t Need a Free Lunch</a:t>
            </a:r>
            <a:endParaRPr lang="en-US" sz="2000"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p:cNvPicPr>
            <a:picLocks noChangeAspect="1" noChangeArrowheads="1"/>
          </p:cNvPicPr>
          <p:nvPr/>
        </p:nvPicPr>
        <p:blipFill>
          <a:blip r:embed="rId3" cstate="print"/>
          <a:srcRect/>
          <a:stretch>
            <a:fillRect/>
          </a:stretch>
        </p:blipFill>
        <p:spPr bwMode="auto">
          <a:xfrm>
            <a:off x="482203" y="240916"/>
            <a:ext cx="1575197" cy="2036617"/>
          </a:xfrm>
          <a:prstGeom prst="rect">
            <a:avLst/>
          </a:prstGeom>
          <a:noFill/>
          <a:ln w="9525">
            <a:noFill/>
            <a:miter lim="800000"/>
            <a:headEnd/>
            <a:tailEnd/>
          </a:ln>
        </p:spPr>
      </p:pic>
      <p:sp>
        <p:nvSpPr>
          <p:cNvPr id="3" name="TextBox 2"/>
          <p:cNvSpPr txBox="1"/>
          <p:nvPr/>
        </p:nvSpPr>
        <p:spPr>
          <a:xfrm>
            <a:off x="333375" y="1079501"/>
            <a:ext cx="1790700" cy="307777"/>
          </a:xfrm>
          <a:prstGeom prst="rect">
            <a:avLst/>
          </a:prstGeom>
          <a:noFill/>
        </p:spPr>
        <p:txBody>
          <a:bodyPr wrap="square" rtlCol="0">
            <a:spAutoFit/>
          </a:bodyPr>
          <a:lstStyle/>
          <a:p>
            <a:pPr algn="ctr"/>
            <a:r>
              <a:rPr lang="en-US" sz="1400" dirty="0" smtClean="0"/>
              <a:t>    </a:t>
            </a:r>
            <a:r>
              <a:rPr lang="en-US" sz="1400" b="1" dirty="0" smtClean="0"/>
              <a:t>WELL BEING</a:t>
            </a:r>
            <a:endParaRPr lang="en-US" sz="1400" b="1" dirty="0"/>
          </a:p>
        </p:txBody>
      </p:sp>
      <p:cxnSp>
        <p:nvCxnSpPr>
          <p:cNvPr id="5" name="Straight Connector 4"/>
          <p:cNvCxnSpPr>
            <a:stCxn id="2" idx="2"/>
          </p:cNvCxnSpPr>
          <p:nvPr/>
        </p:nvCxnSpPr>
        <p:spPr>
          <a:xfrm>
            <a:off x="1269802" y="2277533"/>
            <a:ext cx="25598" cy="770467"/>
          </a:xfrm>
          <a:prstGeom prst="line">
            <a:avLst/>
          </a:prstGeom>
        </p:spPr>
        <p:style>
          <a:lnRef idx="3">
            <a:schemeClr val="accent4"/>
          </a:lnRef>
          <a:fillRef idx="0">
            <a:schemeClr val="accent4"/>
          </a:fillRef>
          <a:effectRef idx="2">
            <a:schemeClr val="accent4"/>
          </a:effectRef>
          <a:fontRef idx="minor">
            <a:schemeClr val="tx1"/>
          </a:fontRef>
        </p:style>
      </p:cxnSp>
      <p:sp>
        <p:nvSpPr>
          <p:cNvPr id="6" name="TextBox 5"/>
          <p:cNvSpPr txBox="1"/>
          <p:nvPr/>
        </p:nvSpPr>
        <p:spPr>
          <a:xfrm>
            <a:off x="381000" y="3048000"/>
            <a:ext cx="2638425" cy="954107"/>
          </a:xfrm>
          <a:prstGeom prst="rect">
            <a:avLst/>
          </a:prstGeom>
          <a:noFill/>
        </p:spPr>
        <p:txBody>
          <a:bodyPr wrap="square" rtlCol="0">
            <a:spAutoFit/>
          </a:bodyPr>
          <a:lstStyle/>
          <a:p>
            <a:r>
              <a:rPr lang="en-US" sz="2800" dirty="0" smtClean="0"/>
              <a:t>Physical Wellness</a:t>
            </a:r>
            <a:endParaRPr lang="en-US" sz="2800" dirty="0"/>
          </a:p>
        </p:txBody>
      </p:sp>
      <p:sp>
        <p:nvSpPr>
          <p:cNvPr id="7" name="TextBox 6"/>
          <p:cNvSpPr txBox="1"/>
          <p:nvPr/>
        </p:nvSpPr>
        <p:spPr>
          <a:xfrm>
            <a:off x="228600" y="3886200"/>
            <a:ext cx="3305175" cy="2585323"/>
          </a:xfrm>
          <a:prstGeom prst="rect">
            <a:avLst/>
          </a:prstGeom>
          <a:noFill/>
        </p:spPr>
        <p:txBody>
          <a:bodyPr wrap="square" rtlCol="0">
            <a:spAutoFit/>
          </a:bodyPr>
          <a:lstStyle/>
          <a:p>
            <a:pPr>
              <a:buFont typeface="Arial" pitchFamily="34" charset="0"/>
              <a:buChar char="•"/>
            </a:pPr>
            <a:r>
              <a:rPr lang="en-US" dirty="0" smtClean="0"/>
              <a:t> Percentage of Population Living Tobacco Free</a:t>
            </a:r>
          </a:p>
          <a:p>
            <a:r>
              <a:rPr lang="en-US" dirty="0" smtClean="0"/>
              <a:t> </a:t>
            </a:r>
          </a:p>
          <a:p>
            <a:pPr>
              <a:buFont typeface="Arial" pitchFamily="34" charset="0"/>
              <a:buChar char="•"/>
            </a:pPr>
            <a:r>
              <a:rPr lang="en-US" dirty="0" smtClean="0"/>
              <a:t> Percentage of the Population Free of Cardiovascular Disease </a:t>
            </a:r>
          </a:p>
          <a:p>
            <a:endParaRPr lang="en-US" dirty="0" smtClean="0"/>
          </a:p>
          <a:p>
            <a:pPr>
              <a:buFont typeface="Arial" pitchFamily="34" charset="0"/>
              <a:buChar char="•"/>
            </a:pPr>
            <a:r>
              <a:rPr lang="en-US" dirty="0" smtClean="0"/>
              <a:t> Percentage of Population In a Healthy Weight Range </a:t>
            </a:r>
            <a:endParaRPr lang="en-US" dirty="0"/>
          </a:p>
        </p:txBody>
      </p:sp>
      <p:sp>
        <p:nvSpPr>
          <p:cNvPr id="11" name="TextBox 10"/>
          <p:cNvSpPr txBox="1"/>
          <p:nvPr/>
        </p:nvSpPr>
        <p:spPr>
          <a:xfrm>
            <a:off x="3609975" y="1689100"/>
            <a:ext cx="2638425" cy="954107"/>
          </a:xfrm>
          <a:prstGeom prst="rect">
            <a:avLst/>
          </a:prstGeom>
          <a:noFill/>
        </p:spPr>
        <p:txBody>
          <a:bodyPr wrap="square" rtlCol="0">
            <a:spAutoFit/>
          </a:bodyPr>
          <a:lstStyle/>
          <a:p>
            <a:r>
              <a:rPr lang="en-US" sz="2800" dirty="0" smtClean="0"/>
              <a:t>Emotional Wellness</a:t>
            </a:r>
            <a:endParaRPr lang="en-US" sz="2800" dirty="0"/>
          </a:p>
        </p:txBody>
      </p:sp>
      <p:sp>
        <p:nvSpPr>
          <p:cNvPr id="12" name="TextBox 11"/>
          <p:cNvSpPr txBox="1"/>
          <p:nvPr/>
        </p:nvSpPr>
        <p:spPr>
          <a:xfrm>
            <a:off x="3429000" y="2895600"/>
            <a:ext cx="3305175" cy="2031325"/>
          </a:xfrm>
          <a:prstGeom prst="rect">
            <a:avLst/>
          </a:prstGeom>
          <a:noFill/>
        </p:spPr>
        <p:txBody>
          <a:bodyPr wrap="square" rtlCol="0">
            <a:spAutoFit/>
          </a:bodyPr>
          <a:lstStyle/>
          <a:p>
            <a:pPr>
              <a:buFont typeface="Arial" pitchFamily="34" charset="0"/>
              <a:buChar char="•"/>
            </a:pPr>
            <a:r>
              <a:rPr lang="en-US" dirty="0" smtClean="0"/>
              <a:t> Percentage of Population With Sustained Treatment for Depression </a:t>
            </a:r>
          </a:p>
          <a:p>
            <a:pPr>
              <a:buFont typeface="Arial" pitchFamily="34" charset="0"/>
              <a:buChar char="•"/>
            </a:pPr>
            <a:endParaRPr lang="en-US" dirty="0" smtClean="0"/>
          </a:p>
          <a:p>
            <a:pPr>
              <a:buFont typeface="Arial" pitchFamily="34" charset="0"/>
              <a:buChar char="•"/>
            </a:pPr>
            <a:r>
              <a:rPr lang="en-US" dirty="0" smtClean="0"/>
              <a:t> Percentage of Population With Follow Up care After Hospitalization for Depression </a:t>
            </a:r>
            <a:endParaRPr lang="en-US" dirty="0"/>
          </a:p>
        </p:txBody>
      </p:sp>
      <p:cxnSp>
        <p:nvCxnSpPr>
          <p:cNvPr id="13" name="Straight Connector 12"/>
          <p:cNvCxnSpPr>
            <a:endCxn id="11" idx="1"/>
          </p:cNvCxnSpPr>
          <p:nvPr/>
        </p:nvCxnSpPr>
        <p:spPr>
          <a:xfrm>
            <a:off x="2055615" y="1401234"/>
            <a:ext cx="1554360" cy="764920"/>
          </a:xfrm>
          <a:prstGeom prst="line">
            <a:avLst/>
          </a:prstGeom>
        </p:spPr>
        <p:style>
          <a:lnRef idx="3">
            <a:schemeClr val="accent4"/>
          </a:lnRef>
          <a:fillRef idx="0">
            <a:schemeClr val="accent4"/>
          </a:fillRef>
          <a:effectRef idx="2">
            <a:schemeClr val="accent4"/>
          </a:effectRef>
          <a:fontRef idx="minor">
            <a:schemeClr val="tx1"/>
          </a:fontRef>
        </p:style>
      </p:cxnSp>
      <p:sp>
        <p:nvSpPr>
          <p:cNvPr id="15" name="TextBox 14"/>
          <p:cNvSpPr txBox="1"/>
          <p:nvPr/>
        </p:nvSpPr>
        <p:spPr>
          <a:xfrm>
            <a:off x="6296025" y="533400"/>
            <a:ext cx="2638425" cy="523220"/>
          </a:xfrm>
          <a:prstGeom prst="rect">
            <a:avLst/>
          </a:prstGeom>
          <a:noFill/>
        </p:spPr>
        <p:txBody>
          <a:bodyPr wrap="square" rtlCol="0">
            <a:spAutoFit/>
          </a:bodyPr>
          <a:lstStyle/>
          <a:p>
            <a:r>
              <a:rPr lang="en-US" sz="2800" dirty="0" smtClean="0"/>
              <a:t>Aging Well </a:t>
            </a:r>
            <a:endParaRPr lang="en-US" sz="2800" dirty="0"/>
          </a:p>
        </p:txBody>
      </p:sp>
      <p:sp>
        <p:nvSpPr>
          <p:cNvPr id="16" name="TextBox 15"/>
          <p:cNvSpPr txBox="1"/>
          <p:nvPr/>
        </p:nvSpPr>
        <p:spPr>
          <a:xfrm>
            <a:off x="6515100" y="1079500"/>
            <a:ext cx="2390775" cy="1754326"/>
          </a:xfrm>
          <a:prstGeom prst="rect">
            <a:avLst/>
          </a:prstGeom>
          <a:noFill/>
        </p:spPr>
        <p:txBody>
          <a:bodyPr wrap="square" rtlCol="0">
            <a:spAutoFit/>
          </a:bodyPr>
          <a:lstStyle/>
          <a:p>
            <a:pPr>
              <a:buFont typeface="Arial" pitchFamily="34" charset="0"/>
              <a:buChar char="•"/>
            </a:pPr>
            <a:r>
              <a:rPr lang="en-US" dirty="0" smtClean="0"/>
              <a:t> Percentage of Population With Advanced Directives</a:t>
            </a:r>
          </a:p>
          <a:p>
            <a:pPr>
              <a:buFont typeface="Arial" pitchFamily="34" charset="0"/>
              <a:buChar char="•"/>
            </a:pPr>
            <a:endParaRPr lang="en-US" dirty="0" smtClean="0"/>
          </a:p>
          <a:p>
            <a:pPr>
              <a:buFont typeface="Arial" pitchFamily="34" charset="0"/>
              <a:buChar char="•"/>
            </a:pPr>
            <a:r>
              <a:rPr lang="en-US" dirty="0" smtClean="0"/>
              <a:t> Life Expectancy </a:t>
            </a:r>
          </a:p>
          <a:p>
            <a:endParaRPr lang="en-US" dirty="0" smtClean="0"/>
          </a:p>
        </p:txBody>
      </p:sp>
      <p:cxnSp>
        <p:nvCxnSpPr>
          <p:cNvPr id="17" name="Straight Connector 16"/>
          <p:cNvCxnSpPr>
            <a:stCxn id="3" idx="3"/>
            <a:endCxn id="15" idx="1"/>
          </p:cNvCxnSpPr>
          <p:nvPr/>
        </p:nvCxnSpPr>
        <p:spPr>
          <a:xfrm flipV="1">
            <a:off x="2124075" y="795011"/>
            <a:ext cx="4171950" cy="438379"/>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86375" y="508000"/>
            <a:ext cx="2638425" cy="954107"/>
          </a:xfrm>
          <a:prstGeom prst="rect">
            <a:avLst/>
          </a:prstGeom>
          <a:noFill/>
        </p:spPr>
        <p:txBody>
          <a:bodyPr wrap="square" rtlCol="0">
            <a:spAutoFit/>
          </a:bodyPr>
          <a:lstStyle/>
          <a:p>
            <a:r>
              <a:rPr lang="en-US" sz="2800" dirty="0" smtClean="0"/>
              <a:t>Quality Healthcare </a:t>
            </a:r>
            <a:endParaRPr lang="en-US" sz="2800" dirty="0"/>
          </a:p>
        </p:txBody>
      </p:sp>
      <p:sp>
        <p:nvSpPr>
          <p:cNvPr id="3" name="TextBox 2"/>
          <p:cNvSpPr txBox="1"/>
          <p:nvPr/>
        </p:nvSpPr>
        <p:spPr>
          <a:xfrm>
            <a:off x="228600" y="2743200"/>
            <a:ext cx="3514725" cy="3785652"/>
          </a:xfrm>
          <a:prstGeom prst="rect">
            <a:avLst/>
          </a:prstGeom>
          <a:noFill/>
        </p:spPr>
        <p:txBody>
          <a:bodyPr wrap="square" rtlCol="0">
            <a:spAutoFit/>
          </a:bodyPr>
          <a:lstStyle/>
          <a:p>
            <a:pPr>
              <a:buFont typeface="Arial" pitchFamily="34" charset="0"/>
              <a:buChar char="•"/>
            </a:pPr>
            <a:r>
              <a:rPr lang="en-US" sz="1600" dirty="0" smtClean="0"/>
              <a:t> </a:t>
            </a:r>
            <a:r>
              <a:rPr lang="en-US" sz="1400" b="1" dirty="0" smtClean="0"/>
              <a:t>Percentage of Women Who Received Cervical Cancer Screening </a:t>
            </a:r>
          </a:p>
          <a:p>
            <a:pPr>
              <a:buFont typeface="Arial" pitchFamily="34" charset="0"/>
              <a:buChar char="•"/>
            </a:pPr>
            <a:endParaRPr lang="en-US" sz="1400" b="1" dirty="0" smtClean="0"/>
          </a:p>
          <a:p>
            <a:pPr>
              <a:buFont typeface="Arial" pitchFamily="34" charset="0"/>
              <a:buChar char="•"/>
            </a:pPr>
            <a:r>
              <a:rPr lang="en-US" sz="1400" b="1" dirty="0" smtClean="0"/>
              <a:t> Percentage of Women 50-74 Years of Age Who Had a Mammogram </a:t>
            </a:r>
          </a:p>
          <a:p>
            <a:pPr>
              <a:buFont typeface="Arial" pitchFamily="34" charset="0"/>
              <a:buChar char="•"/>
            </a:pPr>
            <a:endParaRPr lang="en-US" sz="1400" b="1" dirty="0" smtClean="0"/>
          </a:p>
          <a:p>
            <a:pPr>
              <a:buFont typeface="Arial" pitchFamily="34" charset="0"/>
              <a:buChar char="•"/>
            </a:pPr>
            <a:r>
              <a:rPr lang="en-US" sz="1400" b="1" dirty="0" smtClean="0"/>
              <a:t> Percentage of Adults Who Had Appropriate Screening for Colorectal Cancer </a:t>
            </a:r>
          </a:p>
          <a:p>
            <a:endParaRPr lang="en-US" sz="1400" b="1" dirty="0" smtClean="0"/>
          </a:p>
          <a:p>
            <a:pPr>
              <a:buFont typeface="Arial" pitchFamily="34" charset="0"/>
              <a:buChar char="•"/>
            </a:pPr>
            <a:r>
              <a:rPr lang="en-US" sz="1400" b="1" dirty="0" smtClean="0"/>
              <a:t>Percentage of Population Aged 65+ Receiving An Influenza Vaccination During Sept-Dec. </a:t>
            </a:r>
          </a:p>
          <a:p>
            <a:pPr>
              <a:buFont typeface="Arial" pitchFamily="34" charset="0"/>
              <a:buChar char="•"/>
            </a:pPr>
            <a:endParaRPr lang="en-US" sz="1400" b="1" dirty="0" smtClean="0"/>
          </a:p>
          <a:p>
            <a:pPr>
              <a:buFont typeface="Arial" pitchFamily="34" charset="0"/>
              <a:buChar char="•"/>
            </a:pPr>
            <a:r>
              <a:rPr lang="en-US" sz="1400" b="1" dirty="0" smtClean="0"/>
              <a:t> Percentage of Two Year Olds With Age- Appropriate ACIP Recommended Immunizations</a:t>
            </a:r>
            <a:endParaRPr lang="en-US" sz="1400" b="1" dirty="0"/>
          </a:p>
        </p:txBody>
      </p:sp>
      <p:pic>
        <p:nvPicPr>
          <p:cNvPr id="4" name="Picture 7"/>
          <p:cNvPicPr>
            <a:picLocks noChangeAspect="1" noChangeArrowheads="1"/>
          </p:cNvPicPr>
          <p:nvPr/>
        </p:nvPicPr>
        <p:blipFill>
          <a:blip r:embed="rId3" cstate="print"/>
          <a:srcRect/>
          <a:stretch>
            <a:fillRect/>
          </a:stretch>
        </p:blipFill>
        <p:spPr bwMode="auto">
          <a:xfrm>
            <a:off x="701278" y="0"/>
            <a:ext cx="1603772" cy="2073562"/>
          </a:xfrm>
          <a:prstGeom prst="rect">
            <a:avLst/>
          </a:prstGeom>
          <a:noFill/>
          <a:ln w="9525">
            <a:noFill/>
            <a:miter lim="800000"/>
            <a:headEnd/>
            <a:tailEnd/>
          </a:ln>
        </p:spPr>
      </p:pic>
      <p:sp>
        <p:nvSpPr>
          <p:cNvPr id="5" name="TextBox 4"/>
          <p:cNvSpPr txBox="1"/>
          <p:nvPr/>
        </p:nvSpPr>
        <p:spPr>
          <a:xfrm>
            <a:off x="581025" y="939801"/>
            <a:ext cx="1790700" cy="307777"/>
          </a:xfrm>
          <a:prstGeom prst="rect">
            <a:avLst/>
          </a:prstGeom>
          <a:noFill/>
        </p:spPr>
        <p:txBody>
          <a:bodyPr wrap="square" rtlCol="0">
            <a:spAutoFit/>
          </a:bodyPr>
          <a:lstStyle/>
          <a:p>
            <a:pPr algn="ctr"/>
            <a:r>
              <a:rPr lang="en-US" sz="1400" dirty="0" smtClean="0"/>
              <a:t>    WELL BEING</a:t>
            </a:r>
            <a:endParaRPr lang="en-US" sz="1400" dirty="0"/>
          </a:p>
        </p:txBody>
      </p:sp>
      <p:sp>
        <p:nvSpPr>
          <p:cNvPr id="6" name="TextBox 5"/>
          <p:cNvSpPr txBox="1"/>
          <p:nvPr/>
        </p:nvSpPr>
        <p:spPr>
          <a:xfrm>
            <a:off x="533400" y="2133601"/>
            <a:ext cx="3124201" cy="523220"/>
          </a:xfrm>
          <a:prstGeom prst="rect">
            <a:avLst/>
          </a:prstGeom>
          <a:noFill/>
        </p:spPr>
        <p:txBody>
          <a:bodyPr wrap="square" rtlCol="0">
            <a:spAutoFit/>
          </a:bodyPr>
          <a:lstStyle/>
          <a:p>
            <a:r>
              <a:rPr lang="en-US" sz="2800" dirty="0" smtClean="0"/>
              <a:t>Preventive Actions </a:t>
            </a:r>
            <a:endParaRPr lang="en-US" sz="2800" dirty="0"/>
          </a:p>
        </p:txBody>
      </p:sp>
      <p:sp>
        <p:nvSpPr>
          <p:cNvPr id="7" name="TextBox 6"/>
          <p:cNvSpPr txBox="1"/>
          <p:nvPr/>
        </p:nvSpPr>
        <p:spPr>
          <a:xfrm>
            <a:off x="4343400" y="1600200"/>
            <a:ext cx="4267200" cy="4031873"/>
          </a:xfrm>
          <a:prstGeom prst="rect">
            <a:avLst/>
          </a:prstGeom>
          <a:noFill/>
        </p:spPr>
        <p:txBody>
          <a:bodyPr wrap="square" rtlCol="0">
            <a:spAutoFit/>
          </a:bodyPr>
          <a:lstStyle/>
          <a:p>
            <a:pPr>
              <a:buFont typeface="Arial" pitchFamily="34" charset="0"/>
              <a:buChar char="•"/>
            </a:pPr>
            <a:r>
              <a:rPr lang="en-US" sz="1600" dirty="0" smtClean="0"/>
              <a:t>  </a:t>
            </a:r>
            <a:r>
              <a:rPr lang="en-US" sz="1600" b="1" dirty="0" smtClean="0"/>
              <a:t>Percentage of Population With Access to Healthcare </a:t>
            </a:r>
          </a:p>
          <a:p>
            <a:pPr>
              <a:buFont typeface="Arial" pitchFamily="34" charset="0"/>
              <a:buChar char="•"/>
            </a:pPr>
            <a:endParaRPr lang="en-US" sz="1600" b="1" dirty="0" smtClean="0"/>
          </a:p>
          <a:p>
            <a:pPr>
              <a:buFont typeface="Arial" pitchFamily="34" charset="0"/>
              <a:buChar char="•"/>
            </a:pPr>
            <a:r>
              <a:rPr lang="en-US" sz="1600" b="1" dirty="0" smtClean="0"/>
              <a:t>  Percentage of Population With Diabetes Who had Appropriate Testing &amp; Controlled Blood Pressure </a:t>
            </a:r>
          </a:p>
          <a:p>
            <a:pPr>
              <a:buFont typeface="Arial" pitchFamily="34" charset="0"/>
              <a:buChar char="•"/>
            </a:pPr>
            <a:endParaRPr lang="en-US" sz="1600" b="1" dirty="0" smtClean="0"/>
          </a:p>
          <a:p>
            <a:pPr>
              <a:buFont typeface="Arial" pitchFamily="34" charset="0"/>
              <a:buChar char="•"/>
            </a:pPr>
            <a:r>
              <a:rPr lang="en-US" sz="1600" b="1" dirty="0" smtClean="0"/>
              <a:t>  Percent of Avoidable Hospitalizations </a:t>
            </a:r>
          </a:p>
          <a:p>
            <a:pPr>
              <a:buFont typeface="Arial" pitchFamily="34" charset="0"/>
              <a:buChar char="•"/>
            </a:pPr>
            <a:endParaRPr lang="en-US" sz="1600" b="1" dirty="0" smtClean="0"/>
          </a:p>
          <a:p>
            <a:pPr>
              <a:buFont typeface="Arial" pitchFamily="34" charset="0"/>
              <a:buChar char="•"/>
            </a:pPr>
            <a:r>
              <a:rPr lang="en-US" sz="1600" b="1" dirty="0" smtClean="0"/>
              <a:t>  Per Capita Health Care Spending </a:t>
            </a:r>
          </a:p>
          <a:p>
            <a:pPr>
              <a:buFont typeface="Arial" pitchFamily="34" charset="0"/>
              <a:buChar char="•"/>
            </a:pPr>
            <a:endParaRPr lang="en-US" sz="1600" b="1" dirty="0" smtClean="0"/>
          </a:p>
          <a:p>
            <a:pPr>
              <a:buFont typeface="Arial" pitchFamily="34" charset="0"/>
              <a:buChar char="•"/>
            </a:pPr>
            <a:r>
              <a:rPr lang="en-US" sz="1600" b="1" dirty="0" smtClean="0"/>
              <a:t>  Percentage of the Population With Appropriately Controlled Blood Pressure</a:t>
            </a:r>
          </a:p>
          <a:p>
            <a:endParaRPr lang="en-US" sz="1600" b="1" dirty="0" smtClean="0"/>
          </a:p>
          <a:p>
            <a:endParaRPr lang="en-US" sz="1600" dirty="0" smtClean="0"/>
          </a:p>
          <a:p>
            <a:endParaRPr lang="en-US" sz="1600" dirty="0"/>
          </a:p>
        </p:txBody>
      </p:sp>
      <p:cxnSp>
        <p:nvCxnSpPr>
          <p:cNvPr id="8" name="Straight Connector 7"/>
          <p:cNvCxnSpPr/>
          <p:nvPr/>
        </p:nvCxnSpPr>
        <p:spPr>
          <a:xfrm>
            <a:off x="1550790" y="2023534"/>
            <a:ext cx="430410" cy="186266"/>
          </a:xfrm>
          <a:prstGeom prst="line">
            <a:avLst/>
          </a:prstGeom>
        </p:spPr>
        <p:style>
          <a:lnRef idx="3">
            <a:schemeClr val="accent4"/>
          </a:lnRef>
          <a:fillRef idx="0">
            <a:schemeClr val="accent4"/>
          </a:fillRef>
          <a:effectRef idx="2">
            <a:schemeClr val="accent4"/>
          </a:effectRef>
          <a:fontRef idx="minor">
            <a:schemeClr val="tx1"/>
          </a:fontRef>
        </p:style>
      </p:cxnSp>
      <p:cxnSp>
        <p:nvCxnSpPr>
          <p:cNvPr id="11" name="Straight Connector 10"/>
          <p:cNvCxnSpPr/>
          <p:nvPr/>
        </p:nvCxnSpPr>
        <p:spPr>
          <a:xfrm flipH="1">
            <a:off x="2286000" y="914400"/>
            <a:ext cx="2847975" cy="12700"/>
          </a:xfrm>
          <a:prstGeom prst="line">
            <a:avLst/>
          </a:prstGeom>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0" y="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3366"/>
                </a:solidFill>
                <a:effectLst/>
                <a:uLnTx/>
                <a:uFillTx/>
                <a:latin typeface="+mj-lt"/>
                <a:ea typeface="+mj-ea"/>
                <a:cs typeface="+mj-cs"/>
              </a:rPr>
              <a:t>Next</a:t>
            </a:r>
            <a:r>
              <a:rPr kumimoji="0" lang="en-US" sz="3600" b="1" i="0" u="none" strike="noStrike" kern="0" cap="none" spc="0" normalizeH="0" noProof="0" dirty="0" smtClean="0">
                <a:ln>
                  <a:noFill/>
                </a:ln>
                <a:solidFill>
                  <a:srgbClr val="003366"/>
                </a:solidFill>
                <a:effectLst/>
                <a:uLnTx/>
                <a:uFillTx/>
                <a:latin typeface="+mj-lt"/>
                <a:ea typeface="+mj-ea"/>
                <a:cs typeface="+mj-cs"/>
              </a:rPr>
              <a:t> Steps </a:t>
            </a:r>
            <a:endParaRPr kumimoji="0" lang="en-US" sz="3600" b="1" i="0" u="none" strike="noStrike" kern="0" cap="none" spc="0" normalizeH="0" baseline="0" noProof="0" dirty="0">
              <a:ln>
                <a:noFill/>
              </a:ln>
              <a:solidFill>
                <a:srgbClr val="003366"/>
              </a:solidFill>
              <a:effectLst/>
              <a:uLnTx/>
              <a:uFillTx/>
              <a:latin typeface="+mj-lt"/>
              <a:ea typeface="+mj-ea"/>
              <a:cs typeface="+mj-cs"/>
            </a:endParaRPr>
          </a:p>
        </p:txBody>
      </p:sp>
      <p:sp>
        <p:nvSpPr>
          <p:cNvPr id="3" name="TextBox 2"/>
          <p:cNvSpPr txBox="1"/>
          <p:nvPr/>
        </p:nvSpPr>
        <p:spPr>
          <a:xfrm>
            <a:off x="295275" y="1498601"/>
            <a:ext cx="4248150" cy="2585323"/>
          </a:xfrm>
          <a:prstGeom prst="rect">
            <a:avLst/>
          </a:prstGeom>
          <a:noFill/>
        </p:spPr>
        <p:txBody>
          <a:bodyPr wrap="square" rtlCol="0">
            <a:spAutoFit/>
          </a:bodyPr>
          <a:lstStyle/>
          <a:p>
            <a:pPr>
              <a:buFont typeface="Arial" pitchFamily="34" charset="0"/>
              <a:buChar char="•"/>
            </a:pPr>
            <a:r>
              <a:rPr lang="en-US" b="1" dirty="0" smtClean="0"/>
              <a:t>Continue To Refine Metrics And Identify Alternative Data Sources  </a:t>
            </a:r>
          </a:p>
          <a:p>
            <a:pPr>
              <a:buFont typeface="Arial" pitchFamily="34" charset="0"/>
              <a:buChar char="•"/>
            </a:pPr>
            <a:endParaRPr lang="en-US" b="1" dirty="0" smtClean="0"/>
          </a:p>
          <a:p>
            <a:pPr>
              <a:buFont typeface="Arial" pitchFamily="34" charset="0"/>
              <a:buChar char="•"/>
            </a:pPr>
            <a:r>
              <a:rPr lang="en-US" b="1" dirty="0" smtClean="0"/>
              <a:t>Focus on ACC Process and DSRIP Integration </a:t>
            </a:r>
          </a:p>
          <a:p>
            <a:pPr>
              <a:buFont typeface="Arial" pitchFamily="34" charset="0"/>
              <a:buChar char="•"/>
            </a:pPr>
            <a:endParaRPr lang="en-US" b="1" dirty="0" smtClean="0"/>
          </a:p>
          <a:p>
            <a:pPr>
              <a:buFont typeface="Arial" pitchFamily="34" charset="0"/>
              <a:buChar char="•"/>
            </a:pPr>
            <a:r>
              <a:rPr lang="en-US" b="1" dirty="0" smtClean="0"/>
              <a:t>Finalize Writing of Plan With Baselines, Goals and Recommended Processes </a:t>
            </a:r>
            <a:endParaRPr lang="en-US" b="1" dirty="0"/>
          </a:p>
        </p:txBody>
      </p:sp>
      <p:pic>
        <p:nvPicPr>
          <p:cNvPr id="20482" name="Picture 2"/>
          <p:cNvPicPr>
            <a:picLocks noChangeAspect="1" noChangeArrowheads="1"/>
          </p:cNvPicPr>
          <p:nvPr/>
        </p:nvPicPr>
        <p:blipFill>
          <a:blip r:embed="rId3" cstate="print"/>
          <a:srcRect/>
          <a:stretch>
            <a:fillRect/>
          </a:stretch>
        </p:blipFill>
        <p:spPr bwMode="auto">
          <a:xfrm>
            <a:off x="4725592" y="1274241"/>
            <a:ext cx="3951684" cy="2978673"/>
          </a:xfrm>
          <a:prstGeom prst="rect">
            <a:avLst/>
          </a:prstGeom>
          <a:noFill/>
          <a:ln w="9525">
            <a:noFill/>
            <a:miter lim="800000"/>
            <a:headEnd/>
            <a:tailEnd/>
          </a:ln>
        </p:spPr>
      </p:pic>
      <p:pic>
        <p:nvPicPr>
          <p:cNvPr id="20483" name="Picture 3"/>
          <p:cNvPicPr>
            <a:picLocks noChangeAspect="1" noChangeArrowheads="1"/>
          </p:cNvPicPr>
          <p:nvPr/>
        </p:nvPicPr>
        <p:blipFill>
          <a:blip r:embed="rId4" cstate="print"/>
          <a:srcRect/>
          <a:stretch>
            <a:fillRect/>
          </a:stretch>
        </p:blipFill>
        <p:spPr bwMode="auto">
          <a:xfrm>
            <a:off x="429816" y="4352925"/>
            <a:ext cx="6093619"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ASTHO</a:t>
            </a:r>
            <a:r>
              <a:rPr lang="en-US" dirty="0" smtClean="0"/>
              <a:t> Health Aging Pledge</a:t>
            </a:r>
            <a:endParaRPr lang="en-US" dirty="0"/>
          </a:p>
        </p:txBody>
      </p:sp>
      <p:sp>
        <p:nvSpPr>
          <p:cNvPr id="3" name="Content Placeholder 2"/>
          <p:cNvSpPr>
            <a:spLocks noGrp="1"/>
          </p:cNvSpPr>
          <p:nvPr>
            <p:ph idx="1"/>
          </p:nvPr>
        </p:nvSpPr>
        <p:spPr/>
        <p:txBody>
          <a:bodyPr/>
          <a:lstStyle/>
          <a:p>
            <a:pPr lvl="0">
              <a:buNone/>
            </a:pPr>
            <a:r>
              <a:rPr lang="en-US" b="1" u="sng" dirty="0" smtClean="0"/>
              <a:t>Collaborative Strategy (DARS and VDH):</a:t>
            </a:r>
          </a:p>
          <a:p>
            <a:pPr lvl="0"/>
            <a:r>
              <a:rPr lang="en-US" dirty="0" smtClean="0"/>
              <a:t>Using Data to Understand the Older Adult Population and Drive Action in Virginia</a:t>
            </a:r>
          </a:p>
          <a:p>
            <a:pPr lvl="0"/>
            <a:r>
              <a:rPr lang="en-US" dirty="0" smtClean="0"/>
              <a:t>Build Healthy and Safe Community Environments</a:t>
            </a:r>
          </a:p>
          <a:p>
            <a:endParaRPr lang="en-US" dirty="0" smtClean="0"/>
          </a:p>
          <a:p>
            <a:endParaRPr lang="en-US" dirty="0"/>
          </a:p>
        </p:txBody>
      </p:sp>
      <p:sp>
        <p:nvSpPr>
          <p:cNvPr id="4" name="Slide Number Placeholder 3"/>
          <p:cNvSpPr>
            <a:spLocks noGrp="1"/>
          </p:cNvSpPr>
          <p:nvPr>
            <p:ph type="sldNum" sz="quarter" idx="12"/>
          </p:nvPr>
        </p:nvSpPr>
        <p:spPr/>
        <p:txBody>
          <a:bodyPr/>
          <a:lstStyle/>
          <a:p>
            <a:pPr>
              <a:defRPr/>
            </a:pPr>
            <a:fld id="{2937E31D-E24C-424F-AC51-E8E8118824C5}"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9120942"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Using Data to Understand the Older Adult Population and Drive Action in Virginia</a:t>
            </a:r>
            <a:endParaRPr lang="en-US" sz="3600" dirty="0"/>
          </a:p>
        </p:txBody>
      </p:sp>
      <p:sp>
        <p:nvSpPr>
          <p:cNvPr id="3" name="Content Placeholder 2"/>
          <p:cNvSpPr>
            <a:spLocks noGrp="1"/>
          </p:cNvSpPr>
          <p:nvPr>
            <p:ph idx="1"/>
          </p:nvPr>
        </p:nvSpPr>
        <p:spPr/>
        <p:txBody>
          <a:bodyPr/>
          <a:lstStyle/>
          <a:p>
            <a:pPr marL="342900" lvl="1" indent="-342900">
              <a:buFontTx/>
              <a:buChar char="•"/>
            </a:pPr>
            <a:r>
              <a:rPr lang="en-US" dirty="0" smtClean="0"/>
              <a:t>Ensure that our local, regional and state community health assessments include a focus on older Virginians</a:t>
            </a:r>
          </a:p>
          <a:p>
            <a:endParaRPr lang="en-US" dirty="0"/>
          </a:p>
        </p:txBody>
      </p:sp>
      <p:sp>
        <p:nvSpPr>
          <p:cNvPr id="4" name="Slide Number Placeholder 3"/>
          <p:cNvSpPr>
            <a:spLocks noGrp="1"/>
          </p:cNvSpPr>
          <p:nvPr>
            <p:ph type="sldNum" sz="quarter" idx="12"/>
          </p:nvPr>
        </p:nvSpPr>
        <p:spPr/>
        <p:txBody>
          <a:bodyPr/>
          <a:lstStyle/>
          <a:p>
            <a:pPr>
              <a:defRPr/>
            </a:pPr>
            <a:fld id="{2937E31D-E24C-424F-AC51-E8E8118824C5}"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Build Healthy and Safe Community Environments</a:t>
            </a:r>
            <a:endParaRPr lang="en-US" sz="3600" dirty="0"/>
          </a:p>
        </p:txBody>
      </p:sp>
      <p:sp>
        <p:nvSpPr>
          <p:cNvPr id="3" name="Content Placeholder 2"/>
          <p:cNvSpPr>
            <a:spLocks noGrp="1"/>
          </p:cNvSpPr>
          <p:nvPr>
            <p:ph idx="1"/>
          </p:nvPr>
        </p:nvSpPr>
        <p:spPr/>
        <p:txBody>
          <a:bodyPr/>
          <a:lstStyle/>
          <a:p>
            <a:pPr>
              <a:buNone/>
            </a:pPr>
            <a:r>
              <a:rPr lang="en-US" sz="2800" dirty="0" smtClean="0"/>
              <a:t>Assess the role of older adults in a State Transportation</a:t>
            </a:r>
          </a:p>
          <a:p>
            <a:pPr>
              <a:buNone/>
            </a:pPr>
            <a:r>
              <a:rPr lang="en-US" sz="2800" dirty="0" smtClean="0"/>
              <a:t>Plan:</a:t>
            </a:r>
          </a:p>
          <a:p>
            <a:pPr>
              <a:buSzPct val="90000"/>
            </a:pPr>
            <a:r>
              <a:rPr lang="en-US" sz="2400" dirty="0" smtClean="0"/>
              <a:t>Aligns with Complete Streets work and strategies proposed in the </a:t>
            </a:r>
            <a:r>
              <a:rPr lang="en-US" sz="2400" dirty="0" err="1" smtClean="0"/>
              <a:t>walkability</a:t>
            </a:r>
            <a:r>
              <a:rPr lang="en-US" sz="2400" dirty="0" smtClean="0"/>
              <a:t> grant.</a:t>
            </a:r>
          </a:p>
          <a:p>
            <a:pPr>
              <a:buSzPct val="90000"/>
            </a:pPr>
            <a:r>
              <a:rPr lang="en-US" sz="2400" dirty="0" smtClean="0"/>
              <a:t>This also aligns with the Virginia </a:t>
            </a:r>
            <a:r>
              <a:rPr lang="en-US" sz="2400" dirty="0" err="1" smtClean="0"/>
              <a:t>GrandDriver</a:t>
            </a:r>
            <a:r>
              <a:rPr lang="en-US" sz="2400" dirty="0" smtClean="0"/>
              <a:t> initiative funded by DMV through a </a:t>
            </a:r>
            <a:r>
              <a:rPr lang="en-US" sz="2400" dirty="0" err="1" smtClean="0"/>
              <a:t>NHTSA</a:t>
            </a:r>
            <a:r>
              <a:rPr lang="en-US" sz="2400" dirty="0" smtClean="0"/>
              <a:t> grant, which encompasses the website, </a:t>
            </a:r>
            <a:r>
              <a:rPr lang="en-US" sz="2400" u="sng" dirty="0" smtClean="0">
                <a:hlinkClick r:id="rId3"/>
              </a:rPr>
              <a:t>www.granddriver.net</a:t>
            </a:r>
            <a:r>
              <a:rPr lang="en-US" sz="2400" dirty="0" smtClean="0"/>
              <a:t>, </a:t>
            </a:r>
            <a:r>
              <a:rPr lang="en-US" sz="2400" dirty="0" err="1" smtClean="0"/>
              <a:t>CarFit</a:t>
            </a:r>
            <a:r>
              <a:rPr lang="en-US" sz="2400" dirty="0" smtClean="0"/>
              <a:t>, and "Expanded Older Driver" comprehensive mature driver assessments.</a:t>
            </a:r>
          </a:p>
          <a:p>
            <a:endParaRPr lang="en-US" sz="2400" dirty="0"/>
          </a:p>
        </p:txBody>
      </p:sp>
      <p:sp>
        <p:nvSpPr>
          <p:cNvPr id="4" name="Slide Number Placeholder 3"/>
          <p:cNvSpPr>
            <a:spLocks noGrp="1"/>
          </p:cNvSpPr>
          <p:nvPr>
            <p:ph type="sldNum" sz="quarter" idx="12"/>
          </p:nvPr>
        </p:nvSpPr>
        <p:spPr/>
        <p:txBody>
          <a:bodyPr/>
          <a:lstStyle/>
          <a:p>
            <a:pPr>
              <a:defRPr/>
            </a:pPr>
            <a:fld id="{2937E31D-E24C-424F-AC51-E8E8118824C5}"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lstStyle/>
          <a:p>
            <a:pPr eaLnBrk="1" hangingPunct="1"/>
            <a:r>
              <a:rPr lang="en-US" sz="4400" b="1" dirty="0" smtClean="0"/>
              <a:t>Healthiest State in the Nation</a:t>
            </a:r>
          </a:p>
        </p:txBody>
      </p:sp>
      <p:sp>
        <p:nvSpPr>
          <p:cNvPr id="2051" name="Rectangle 3"/>
          <p:cNvSpPr>
            <a:spLocks noGrp="1" noChangeArrowheads="1"/>
          </p:cNvSpPr>
          <p:nvPr>
            <p:ph type="body" idx="1"/>
          </p:nvPr>
        </p:nvSpPr>
        <p:spPr/>
        <p:txBody>
          <a:bodyPr/>
          <a:lstStyle/>
          <a:p>
            <a:pPr marL="0" indent="0" eaLnBrk="1" hangingPunct="1">
              <a:buNone/>
            </a:pPr>
            <a:r>
              <a:rPr lang="en-US" sz="3600" dirty="0" smtClean="0">
                <a:solidFill>
                  <a:schemeClr val="tx1"/>
                </a:solidFill>
              </a:rPr>
              <a:t>Help us build and implement the “Plan for Well-Being” for Virginia.  </a:t>
            </a:r>
          </a:p>
          <a:p>
            <a:pPr marL="0" indent="0" eaLnBrk="1" hangingPunct="1"/>
            <a:endParaRPr lang="en-US" sz="3600" dirty="0" smtClean="0"/>
          </a:p>
          <a:p>
            <a:pPr marL="0" indent="0" eaLnBrk="1" hangingPunct="1"/>
            <a:r>
              <a:rPr lang="en-US" sz="3200" dirty="0" smtClean="0">
                <a:solidFill>
                  <a:schemeClr val="tx1"/>
                </a:solidFill>
              </a:rPr>
              <a:t>Follow the Commissioner on Twitter @</a:t>
            </a:r>
            <a:r>
              <a:rPr lang="en-US" sz="3200" dirty="0" err="1" smtClean="0">
                <a:solidFill>
                  <a:schemeClr val="tx1"/>
                </a:solidFill>
              </a:rPr>
              <a:t>VDHCommissioner</a:t>
            </a:r>
            <a:endParaRPr lang="en-US" sz="3200" dirty="0" smtClean="0">
              <a:solidFill>
                <a:schemeClr val="tx1"/>
              </a:solidFill>
            </a:endParaRPr>
          </a:p>
          <a:p>
            <a:pPr marL="0" indent="0" eaLnBrk="1" hangingPunct="1"/>
            <a:r>
              <a:rPr lang="en-US" smtClean="0"/>
              <a:t>Complete </a:t>
            </a:r>
            <a:r>
              <a:rPr lang="en-US" dirty="0" smtClean="0"/>
              <a:t>the survey at </a:t>
            </a:r>
            <a:r>
              <a:rPr lang="en-US" dirty="0" smtClean="0">
                <a:hlinkClick r:id="rId2"/>
              </a:rPr>
              <a:t>www.vdh.virginia.gov</a:t>
            </a:r>
            <a:endParaRPr lang="en-US" dirty="0" smtClean="0"/>
          </a:p>
          <a:p>
            <a:pPr marL="0" indent="0" eaLnBrk="1" hangingPunct="1">
              <a:buNone/>
            </a:pPr>
            <a:endParaRPr lang="en-US" sz="3200" dirty="0" smtClean="0">
              <a:solidFill>
                <a:schemeClr val="tx1"/>
              </a:solidFill>
            </a:endParaRPr>
          </a:p>
          <a:p>
            <a:pPr marL="0" indent="0" eaLnBrk="1" hangingPunct="1"/>
            <a:endParaRPr lang="en-US" sz="3600" dirty="0" smtClean="0"/>
          </a:p>
          <a:p>
            <a:pPr marL="0" indent="0"/>
            <a:endParaRPr lang="en-US" sz="3600" dirty="0" smtClean="0"/>
          </a:p>
        </p:txBody>
      </p:sp>
      <p:pic>
        <p:nvPicPr>
          <p:cNvPr id="2052" name="Picture 5" descr="https://g.twimg.com/Twitter_logo_blue.png"/>
          <p:cNvPicPr>
            <a:picLocks noChangeAspect="1" noChangeArrowheads="1"/>
          </p:cNvPicPr>
          <p:nvPr/>
        </p:nvPicPr>
        <p:blipFill>
          <a:blip r:embed="rId3" cstate="print"/>
          <a:srcRect/>
          <a:stretch>
            <a:fillRect/>
          </a:stretch>
        </p:blipFill>
        <p:spPr bwMode="auto">
          <a:xfrm>
            <a:off x="7239000" y="2514600"/>
            <a:ext cx="11239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 y="-1"/>
            <a:ext cx="8986708"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5496" y="119412"/>
            <a:ext cx="6305266" cy="6490221"/>
          </a:xfrm>
          <a:prstGeom prst="rect">
            <a:avLst/>
          </a:prstGeom>
        </p:spPr>
      </p:pic>
      <p:sp>
        <p:nvSpPr>
          <p:cNvPr id="6" name="Rectangle 5"/>
          <p:cNvSpPr/>
          <p:nvPr/>
        </p:nvSpPr>
        <p:spPr>
          <a:xfrm>
            <a:off x="6241230" y="1507959"/>
            <a:ext cx="168442" cy="445970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3187215" y="6455749"/>
            <a:ext cx="3517310" cy="307777"/>
          </a:xfrm>
          <a:prstGeom prst="rect">
            <a:avLst/>
          </a:prstGeom>
          <a:noFill/>
        </p:spPr>
        <p:txBody>
          <a:bodyPr wrap="none" rtlCol="0">
            <a:spAutoFit/>
          </a:bodyPr>
          <a:lstStyle/>
          <a:p>
            <a:r>
              <a:rPr lang="en-US" sz="1400" dirty="0" smtClean="0">
                <a:solidFill>
                  <a:schemeClr val="bg1"/>
                </a:solidFill>
              </a:rPr>
              <a:t>Source: http</a:t>
            </a:r>
            <a:r>
              <a:rPr lang="en-US" sz="1400" dirty="0">
                <a:solidFill>
                  <a:schemeClr val="bg1"/>
                </a:solidFill>
              </a:rPr>
              <a:t>://ucatlas.ucsc.edu/health.php</a:t>
            </a:r>
          </a:p>
        </p:txBody>
      </p:sp>
      <p:sp>
        <p:nvSpPr>
          <p:cNvPr id="7" name="TextBox 6"/>
          <p:cNvSpPr txBox="1"/>
          <p:nvPr/>
        </p:nvSpPr>
        <p:spPr>
          <a:xfrm>
            <a:off x="6875918" y="6093226"/>
            <a:ext cx="1390189" cy="369332"/>
          </a:xfrm>
          <a:prstGeom prst="rect">
            <a:avLst/>
          </a:prstGeom>
          <a:noFill/>
        </p:spPr>
        <p:txBody>
          <a:bodyPr wrap="none" rtlCol="0">
            <a:spAutoFit/>
          </a:bodyPr>
          <a:lstStyle/>
          <a:p>
            <a:r>
              <a:rPr lang="en-US" b="1" dirty="0" smtClean="0">
                <a:solidFill>
                  <a:schemeClr val="bg1"/>
                </a:solidFill>
              </a:rPr>
              <a:t>Year - 2000</a:t>
            </a:r>
            <a:endParaRPr lang="en-US" b="1" dirty="0">
              <a:solidFill>
                <a:schemeClr val="bg1"/>
              </a:solidFill>
            </a:endParaRPr>
          </a:p>
        </p:txBody>
      </p:sp>
    </p:spTree>
    <p:extLst>
      <p:ext uri="{BB962C8B-B14F-4D97-AF65-F5344CB8AC3E}">
        <p14:creationId xmlns:p14="http://schemas.microsoft.com/office/powerpoint/2010/main" val="14310306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stretch>
            <a:fillRect/>
          </a:stretch>
        </p:blipFill>
        <p:spPr>
          <a:xfrm>
            <a:off x="1306201" y="590550"/>
            <a:ext cx="6810866" cy="5181600"/>
          </a:xfrm>
          <a:prstGeom prst="rect">
            <a:avLst/>
          </a:prstGeom>
        </p:spPr>
      </p:pic>
      <p:sp>
        <p:nvSpPr>
          <p:cNvPr id="4" name="Rectangle 3"/>
          <p:cNvSpPr/>
          <p:nvPr/>
        </p:nvSpPr>
        <p:spPr>
          <a:xfrm>
            <a:off x="1775555" y="6115742"/>
            <a:ext cx="5872163" cy="461665"/>
          </a:xfrm>
          <a:prstGeom prst="rect">
            <a:avLst/>
          </a:prstGeom>
        </p:spPr>
        <p:txBody>
          <a:bodyPr wrap="square">
            <a:spAutoFit/>
          </a:bodyPr>
          <a:lstStyle/>
          <a:p>
            <a:r>
              <a:rPr lang="en-US" sz="1200" dirty="0" smtClean="0">
                <a:solidFill>
                  <a:srgbClr val="002060"/>
                </a:solidFill>
              </a:rPr>
              <a:t>Source: http</a:t>
            </a:r>
            <a:r>
              <a:rPr lang="en-US" sz="1200" dirty="0">
                <a:solidFill>
                  <a:srgbClr val="002060"/>
                </a:solidFill>
              </a:rPr>
              <a:t>://www.forbes.com/sites/danmunro/2012/12/30/2012-the-year-in-healthcare-charts/</a:t>
            </a:r>
            <a:endParaRPr lang="en-US" dirty="0">
              <a:solidFill>
                <a:srgbClr val="002060"/>
              </a:solidFill>
            </a:endParaRPr>
          </a:p>
        </p:txBody>
      </p:sp>
    </p:spTree>
    <p:extLst>
      <p:ext uri="{BB962C8B-B14F-4D97-AF65-F5344CB8AC3E}">
        <p14:creationId xmlns:p14="http://schemas.microsoft.com/office/powerpoint/2010/main" val="20357021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918828" cy="6858000"/>
          </a:xfrm>
          <a:prstGeom prst="rect">
            <a:avLst/>
          </a:prstGeom>
        </p:spPr>
      </p:pic>
    </p:spTree>
    <p:extLst>
      <p:ext uri="{BB962C8B-B14F-4D97-AF65-F5344CB8AC3E}">
        <p14:creationId xmlns:p14="http://schemas.microsoft.com/office/powerpoint/2010/main" val="3482697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457200" y="304800"/>
          <a:ext cx="7726680" cy="6096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52400" y="5943600"/>
            <a:ext cx="7162800" cy="646331"/>
          </a:xfrm>
          <a:prstGeom prst="rect">
            <a:avLst/>
          </a:prstGeom>
          <a:noFill/>
        </p:spPr>
        <p:txBody>
          <a:bodyPr wrap="square" rtlCol="0">
            <a:spAutoFit/>
          </a:bodyPr>
          <a:lstStyle/>
          <a:p>
            <a:r>
              <a:rPr lang="en-US" b="1" dirty="0" smtClean="0"/>
              <a:t>Data Source http://www.cdc.gov/nchs/data/dvs/LCWK9_2013.pdf </a:t>
            </a:r>
            <a:endParaRPr lang="en-US" b="1" dirty="0"/>
          </a:p>
        </p:txBody>
      </p:sp>
    </p:spTree>
    <p:extLst>
      <p:ext uri="{BB962C8B-B14F-4D97-AF65-F5344CB8AC3E}">
        <p14:creationId xmlns:p14="http://schemas.microsoft.com/office/powerpoint/2010/main" val="3482697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06175" y="609600"/>
            <a:ext cx="6337825" cy="1200329"/>
          </a:xfrm>
          <a:prstGeom prst="rect">
            <a:avLst/>
          </a:prstGeom>
        </p:spPr>
        <p:txBody>
          <a:bodyPr wrap="none">
            <a:spAutoFit/>
          </a:bodyPr>
          <a:lstStyle/>
          <a:p>
            <a:pPr algn="ctr"/>
            <a:endParaRPr lang="en-US" sz="2400" dirty="0"/>
          </a:p>
          <a:p>
            <a:pPr algn="ctr"/>
            <a:r>
              <a:rPr lang="en-US" sz="2400" b="1" dirty="0" smtClean="0"/>
              <a:t>Virginians spend $49,427,000,000 per year</a:t>
            </a:r>
          </a:p>
          <a:p>
            <a:pPr algn="ctr"/>
            <a:r>
              <a:rPr lang="en-US" sz="2400" b="1" dirty="0"/>
              <a:t>o</a:t>
            </a:r>
            <a:r>
              <a:rPr lang="en-US" sz="2400" b="1" dirty="0" smtClean="0"/>
              <a:t>n healthcare</a:t>
            </a:r>
            <a:endParaRPr lang="en-US" sz="700" dirty="0"/>
          </a:p>
        </p:txBody>
      </p:sp>
      <p:graphicFrame>
        <p:nvGraphicFramePr>
          <p:cNvPr id="5" name="Chart 4"/>
          <p:cNvGraphicFramePr/>
          <p:nvPr>
            <p:extLst>
              <p:ext uri="{D42A27DB-BD31-4B8C-83A1-F6EECF244321}">
                <p14:modId xmlns:p14="http://schemas.microsoft.com/office/powerpoint/2010/main" val="416370390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93982080"/>
      </p:ext>
    </p:extLst>
  </p:cSld>
  <p:clrMapOvr>
    <a:masterClrMapping/>
  </p:clrMapOvr>
  <p:timing>
    <p:tnLst>
      <p:par>
        <p:cTn id="1" dur="indefinite" restart="never" nodeType="tmRoot"/>
      </p:par>
    </p:tnLst>
  </p:timing>
</p:sld>
</file>

<file path=ppt/theme/theme1.xml><?xml version="1.0" encoding="utf-8"?>
<a:theme xmlns:a="http://schemas.openxmlformats.org/drawingml/2006/main" name="VDH them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VDH theme</Template>
  <TotalTime>899</TotalTime>
  <Words>1090</Words>
  <Application>Microsoft Office PowerPoint</Application>
  <PresentationFormat>On-screen Show (4:3)</PresentationFormat>
  <Paragraphs>199</Paragraphs>
  <Slides>32</Slides>
  <Notes>13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VDH theme</vt:lpstr>
      <vt:lpstr>DESIGNING HEALTH in VIRGINIA:  VIRGINIA as the HEALTHIEST STATE IN THE NATION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VIRGINIA’S PLAN FOR WELL BEING:  An Approach TO DESIGNING HEALTH</vt:lpstr>
      <vt:lpstr>Well Being Components: Data Driven</vt:lpstr>
      <vt:lpstr>PowerPoint Presentation</vt:lpstr>
      <vt:lpstr>PowerPoint Presentation</vt:lpstr>
      <vt:lpstr>Well Being Components: Process/System Design</vt:lpstr>
      <vt:lpstr>PowerPoint Presentation</vt:lpstr>
      <vt:lpstr>PowerPoint Presentation</vt:lpstr>
      <vt:lpstr>Finalizing Metric Recommendations </vt:lpstr>
      <vt:lpstr>Proposed Metrics </vt:lpstr>
      <vt:lpstr>PowerPoint Presentation</vt:lpstr>
      <vt:lpstr>PowerPoint Presentation</vt:lpstr>
      <vt:lpstr>PowerPoint Presentation</vt:lpstr>
      <vt:lpstr>ASTHO Health Aging Pledge</vt:lpstr>
      <vt:lpstr>Using Data to Understand the Older Adult Population and Drive Action in Virginia</vt:lpstr>
      <vt:lpstr>Build Healthy and Safe Community Environments</vt:lpstr>
      <vt:lpstr>Healthiest State in the Nation</vt:lpstr>
    </vt:vector>
  </TitlesOfParts>
  <Company>Virginia IT Infrastructure Partnership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HEALTH in VIRGINIA:  VIRGINIA as the HEALTHIEST STATE IN THE NATION</dc:title>
  <dc:creator>jnn88996</dc:creator>
  <cp:lastModifiedBy>fuu45838</cp:lastModifiedBy>
  <cp:revision>77</cp:revision>
  <dcterms:created xsi:type="dcterms:W3CDTF">2015-07-01T15:06:25Z</dcterms:created>
  <dcterms:modified xsi:type="dcterms:W3CDTF">2015-07-15T00:16:49Z</dcterms:modified>
</cp:coreProperties>
</file>